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5"/>
  </p:notesMasterIdLst>
  <p:handoutMasterIdLst>
    <p:handoutMasterId r:id="rId56"/>
  </p:handoutMasterIdLst>
  <p:sldIdLst>
    <p:sldId id="256" r:id="rId2"/>
    <p:sldId id="257" r:id="rId3"/>
    <p:sldId id="325" r:id="rId4"/>
    <p:sldId id="276" r:id="rId5"/>
    <p:sldId id="312" r:id="rId6"/>
    <p:sldId id="313" r:id="rId7"/>
    <p:sldId id="314" r:id="rId8"/>
    <p:sldId id="259" r:id="rId9"/>
    <p:sldId id="297" r:id="rId10"/>
    <p:sldId id="299" r:id="rId11"/>
    <p:sldId id="300" r:id="rId12"/>
    <p:sldId id="301" r:id="rId13"/>
    <p:sldId id="302" r:id="rId14"/>
    <p:sldId id="303" r:id="rId15"/>
    <p:sldId id="305" r:id="rId16"/>
    <p:sldId id="306" r:id="rId17"/>
    <p:sldId id="307" r:id="rId18"/>
    <p:sldId id="310" r:id="rId19"/>
    <p:sldId id="308" r:id="rId20"/>
    <p:sldId id="309" r:id="rId21"/>
    <p:sldId id="260" r:id="rId22"/>
    <p:sldId id="261" r:id="rId23"/>
    <p:sldId id="315" r:id="rId24"/>
    <p:sldId id="311" r:id="rId25"/>
    <p:sldId id="262" r:id="rId26"/>
    <p:sldId id="291" r:id="rId27"/>
    <p:sldId id="318" r:id="rId28"/>
    <p:sldId id="319" r:id="rId29"/>
    <p:sldId id="317" r:id="rId30"/>
    <p:sldId id="322" r:id="rId31"/>
    <p:sldId id="323" r:id="rId32"/>
    <p:sldId id="324" r:id="rId33"/>
    <p:sldId id="320" r:id="rId34"/>
    <p:sldId id="321" r:id="rId35"/>
    <p:sldId id="293" r:id="rId36"/>
    <p:sldId id="294" r:id="rId37"/>
    <p:sldId id="295" r:id="rId38"/>
    <p:sldId id="263" r:id="rId39"/>
    <p:sldId id="264" r:id="rId40"/>
    <p:sldId id="266" r:id="rId41"/>
    <p:sldId id="267" r:id="rId42"/>
    <p:sldId id="282" r:id="rId43"/>
    <p:sldId id="284" r:id="rId44"/>
    <p:sldId id="286" r:id="rId45"/>
    <p:sldId id="292" r:id="rId46"/>
    <p:sldId id="268" r:id="rId47"/>
    <p:sldId id="269" r:id="rId48"/>
    <p:sldId id="270" r:id="rId49"/>
    <p:sldId id="271" r:id="rId50"/>
    <p:sldId id="272" r:id="rId51"/>
    <p:sldId id="273" r:id="rId52"/>
    <p:sldId id="274" r:id="rId53"/>
    <p:sldId id="275"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99"/>
    <a:srgbClr val="CC99FF"/>
    <a:srgbClr val="CCECFF"/>
    <a:srgbClr val="DDDDDD"/>
    <a:srgbClr val="60EAB2"/>
    <a:srgbClr val="D9DC5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88360" autoAdjust="0"/>
  </p:normalViewPr>
  <p:slideViewPr>
    <p:cSldViewPr>
      <p:cViewPr>
        <p:scale>
          <a:sx n="81" d="100"/>
          <a:sy n="81" d="100"/>
        </p:scale>
        <p:origin x="-10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08D0B67-0AE8-47A8-9F12-95C1BF810F0E}" type="datetimeFigureOut">
              <a:rPr lang="en-US"/>
              <a:pPr/>
              <a:t>2/25/2020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1F03C7-5B76-4E67-935A-C6B39D89BF06}" type="slidenum">
              <a:rPr lang="en-US"/>
              <a:pPr/>
              <a:t>‹#›</a:t>
            </a:fld>
            <a:endParaRPr lang="en-US"/>
          </a:p>
        </p:txBody>
      </p:sp>
    </p:spTree>
    <p:extLst>
      <p:ext uri="{BB962C8B-B14F-4D97-AF65-F5344CB8AC3E}">
        <p14:creationId xmlns:p14="http://schemas.microsoft.com/office/powerpoint/2010/main" val="155398075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A962EB9-0FF0-47F2-865E-E32801343947}" type="datetimeFigureOut">
              <a:rPr lang="en-US"/>
              <a:pPr/>
              <a:t>2/25/2020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3C17523-C172-421C-BE48-0868231190E8}" type="slidenum">
              <a:rPr lang="en-US"/>
              <a:pPr/>
              <a:t>‹#›</a:t>
            </a:fld>
            <a:endParaRPr lang="en-US"/>
          </a:p>
        </p:txBody>
      </p:sp>
    </p:spTree>
    <p:extLst>
      <p:ext uri="{BB962C8B-B14F-4D97-AF65-F5344CB8AC3E}">
        <p14:creationId xmlns:p14="http://schemas.microsoft.com/office/powerpoint/2010/main" val="363109122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3041A8BB-8D1F-4936-962F-CBDB9BAF0227}" type="slidenum">
              <a:rPr lang="en-US"/>
              <a:pPr/>
              <a:t>1</a:t>
            </a:fld>
            <a:endParaRPr lang="en-US"/>
          </a:p>
        </p:txBody>
      </p:sp>
      <p:sp>
        <p:nvSpPr>
          <p:cNvPr id="51205" name="Header Placeholder 4"/>
          <p:cNvSpPr>
            <a:spLocks noGrp="1"/>
          </p:cNvSpPr>
          <p:nvPr>
            <p:ph type="hdr" sz="quarter"/>
          </p:nvPr>
        </p:nvSpPr>
        <p:spPr bwMode="auto">
          <a:noFill/>
          <a:ln>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endParaRPr lang="en-US"/>
          </a:p>
        </p:txBody>
      </p:sp>
      <p:sp>
        <p:nvSpPr>
          <p:cNvPr id="6" name="Footer Placeholder 1"/>
          <p:cNvSpPr>
            <a:spLocks noGrp="1"/>
          </p:cNvSpPr>
          <p:nvPr>
            <p:ph type="ftr" sz="quarter" idx="11"/>
          </p:nvPr>
        </p:nvSpPr>
        <p:spPr/>
        <p:txBody>
          <a:bodyPr/>
          <a:lstStyle>
            <a:lvl1pPr>
              <a:defRPr/>
            </a:lvl1pPr>
          </a:lstStyle>
          <a:p>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C9C09A0F-EB8E-406C-A4EE-4CFE3BC2B5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endParaRPr lang="en-US"/>
          </a:p>
        </p:txBody>
      </p:sp>
      <p:sp>
        <p:nvSpPr>
          <p:cNvPr id="5" name="Footer Placeholder 27"/>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B4DD0C13-7712-4DA0-AC9F-AAEE861D6FC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63C9B4-71E0-4FBD-BD08-5889C00434D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04C7A29A-E186-431A-974A-DD12CF09AB5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endParaRPr lang="en-US"/>
          </a:p>
        </p:txBody>
      </p:sp>
      <p:sp>
        <p:nvSpPr>
          <p:cNvPr id="7" name="Footer Placeholder 10"/>
          <p:cNvSpPr>
            <a:spLocks noGrp="1"/>
          </p:cNvSpPr>
          <p:nvPr>
            <p:ph type="ftr" sz="quarter" idx="11"/>
          </p:nvPr>
        </p:nvSpPr>
        <p:spPr/>
        <p:txBody>
          <a:bodyPr/>
          <a:lstStyle>
            <a:lvl1pPr>
              <a:defRPr/>
            </a:lvl1pPr>
          </a:lstStyle>
          <a:p>
            <a:endParaRPr lang="en-US"/>
          </a:p>
        </p:txBody>
      </p:sp>
      <p:sp>
        <p:nvSpPr>
          <p:cNvPr id="9" name="Slide Number Placeholder 15"/>
          <p:cNvSpPr>
            <a:spLocks noGrp="1"/>
          </p:cNvSpPr>
          <p:nvPr>
            <p:ph type="sldNum" sz="quarter" idx="12"/>
          </p:nvPr>
        </p:nvSpPr>
        <p:spPr/>
        <p:txBody>
          <a:bodyPr/>
          <a:lstStyle>
            <a:lvl1pPr>
              <a:defRPr/>
            </a:lvl1pPr>
          </a:lstStyle>
          <a:p>
            <a:fld id="{4C8A4D1D-09C0-4324-8336-E3AC9825904D}"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endParaRPr lang="en-US"/>
          </a:p>
        </p:txBody>
      </p:sp>
      <p:sp>
        <p:nvSpPr>
          <p:cNvPr id="6" name="Footer Placeholder 27"/>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a:lstStyle>
            <a:lvl1pPr>
              <a:defRPr/>
            </a:lvl1pPr>
          </a:lstStyle>
          <a:p>
            <a:fld id="{2B547518-8327-43BB-9DDC-A01A22FC6E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4865E18D-845F-4F1E-80CA-375EF23936E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endParaRPr lang="en-US"/>
          </a:p>
        </p:txBody>
      </p:sp>
      <p:sp>
        <p:nvSpPr>
          <p:cNvPr id="4" name="Footer Placeholder 27"/>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CD71FA2-2992-4E99-987F-07F0ED04DF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endParaRPr lang="en-US"/>
          </a:p>
        </p:txBody>
      </p:sp>
      <p:sp>
        <p:nvSpPr>
          <p:cNvPr id="3" name="Footer Placeholder 23"/>
          <p:cNvSpPr>
            <a:spLocks noGrp="1"/>
          </p:cNvSpPr>
          <p:nvPr>
            <p:ph type="ftr" sz="quarter" idx="11"/>
          </p:nvPr>
        </p:nvSpPr>
        <p:spPr/>
        <p:txBody>
          <a:bodyPr/>
          <a:lstStyle>
            <a:lvl1pPr>
              <a:defRPr/>
            </a:lvl1pPr>
          </a:lstStyle>
          <a:p>
            <a:endParaRPr lang="en-US"/>
          </a:p>
        </p:txBody>
      </p:sp>
      <p:sp>
        <p:nvSpPr>
          <p:cNvPr id="4" name="Slide Number Placeholder 6"/>
          <p:cNvSpPr>
            <a:spLocks noGrp="1"/>
          </p:cNvSpPr>
          <p:nvPr>
            <p:ph type="sldNum" sz="quarter" idx="12"/>
          </p:nvPr>
        </p:nvSpPr>
        <p:spPr/>
        <p:txBody>
          <a:bodyPr/>
          <a:lstStyle>
            <a:lvl1pPr>
              <a:defRPr/>
            </a:lvl1pPr>
          </a:lstStyle>
          <a:p>
            <a:fld id="{A701B726-B0A7-45E7-97D5-54AB10DA4A6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endParaRPr lang="en-US"/>
          </a:p>
        </p:txBody>
      </p:sp>
      <p:sp>
        <p:nvSpPr>
          <p:cNvPr id="7" name="Footer Placeholder 28"/>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516CDB43-371F-4FD2-8F91-F1F029C9C5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30"/>
          <p:cNvSpPr>
            <a:spLocks noGrp="1"/>
          </p:cNvSpPr>
          <p:nvPr>
            <p:ph type="sldNum" sz="quarter" idx="12"/>
          </p:nvPr>
        </p:nvSpPr>
        <p:spPr/>
        <p:txBody>
          <a:bodyPr/>
          <a:lstStyle>
            <a:lvl1pPr>
              <a:defRPr/>
            </a:lvl1pPr>
          </a:lstStyle>
          <a:p>
            <a:fld id="{160711D2-12AE-493B-8AFB-2C6D4107A4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38E27"/>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fld id="{DB4A3908-23AC-45AF-8C6A-7816D386E421}" type="slidenum">
              <a:rPr lang="en-US"/>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0" r:id="rId4"/>
    <p:sldLayoutId id="2147483816" r:id="rId5"/>
    <p:sldLayoutId id="2147483811" r:id="rId6"/>
    <p:sldLayoutId id="2147483817" r:id="rId7"/>
    <p:sldLayoutId id="2147483818" r:id="rId8"/>
    <p:sldLayoutId id="2147483819" r:id="rId9"/>
    <p:sldLayoutId id="2147483812" r:id="rId10"/>
    <p:sldLayoutId id="2147483820" r:id="rId11"/>
  </p:sldLayoutIdLst>
  <p:hf sldNum="0"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B233@2.5KG/M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24000"/>
            <a:ext cx="7772400" cy="1470025"/>
          </a:xfrm>
        </p:spPr>
        <p:txBody>
          <a:bodyPr>
            <a:normAutofit fontScale="90000"/>
          </a:bodyPr>
          <a:lstStyle/>
          <a:p>
            <a:pPr eaLnBrk="1" fontAlgn="auto" hangingPunct="1">
              <a:spcAft>
                <a:spcPts val="0"/>
              </a:spcAft>
              <a:defRPr/>
            </a:pPr>
            <a:r>
              <a:rPr lang="en-US" dirty="0" err="1" smtClean="0"/>
              <a:t>Qa</a:t>
            </a:r>
            <a:r>
              <a:rPr lang="en-US" dirty="0" smtClean="0"/>
              <a:t>/qc aspects of </a:t>
            </a:r>
            <a:r>
              <a:rPr lang="en-US" dirty="0" err="1" smtClean="0"/>
              <a:t>readymix</a:t>
            </a:r>
            <a:r>
              <a:rPr lang="en-US" dirty="0" smtClean="0"/>
              <a:t> concrete</a:t>
            </a:r>
            <a:br>
              <a:rPr lang="en-US" dirty="0" smtClean="0"/>
            </a:br>
            <a:endParaRPr lang="en-US" dirty="0" smtClean="0"/>
          </a:p>
        </p:txBody>
      </p:sp>
      <p:sp>
        <p:nvSpPr>
          <p:cNvPr id="13315" name="Rectangle 3"/>
          <p:cNvSpPr>
            <a:spLocks noGrp="1" noChangeArrowheads="1"/>
          </p:cNvSpPr>
          <p:nvPr>
            <p:ph type="subTitle" idx="1"/>
          </p:nvPr>
        </p:nvSpPr>
        <p:spPr>
          <a:xfrm>
            <a:off x="838200" y="2819400"/>
            <a:ext cx="7772400" cy="2514600"/>
          </a:xfrm>
        </p:spPr>
        <p:txBody>
          <a:bodyPr>
            <a:normAutofit/>
          </a:bodyPr>
          <a:lstStyle/>
          <a:p>
            <a:pPr eaLnBrk="1" hangingPunct="1"/>
            <a:r>
              <a:rPr lang="en-US" b="1" dirty="0" smtClean="0">
                <a:solidFill>
                  <a:srgbClr val="0033CC"/>
                </a:solidFill>
                <a:latin typeface="Verdana" pitchFamily="34" charset="0"/>
              </a:rPr>
              <a:t>KOWSHIKA.V.R</a:t>
            </a:r>
          </a:p>
          <a:p>
            <a:pPr eaLnBrk="1" hangingPunct="1"/>
            <a:r>
              <a:rPr lang="en-US" b="1" dirty="0" smtClean="0">
                <a:solidFill>
                  <a:srgbClr val="0033CC"/>
                </a:solidFill>
                <a:latin typeface="Verdana" pitchFamily="34" charset="0"/>
              </a:rPr>
              <a:t>Director </a:t>
            </a:r>
          </a:p>
          <a:p>
            <a:pPr eaLnBrk="1" hangingPunct="1"/>
            <a:r>
              <a:rPr lang="en-US" b="1" dirty="0" smtClean="0">
                <a:solidFill>
                  <a:srgbClr val="0033CC"/>
                </a:solidFill>
                <a:latin typeface="Verdana" pitchFamily="34" charset="0"/>
              </a:rPr>
              <a:t>QCRETE READYMIX(INDIA) </a:t>
            </a:r>
            <a:r>
              <a:rPr lang="en-US" b="1" dirty="0" err="1" smtClean="0">
                <a:solidFill>
                  <a:srgbClr val="0033CC"/>
                </a:solidFill>
                <a:latin typeface="Verdana" pitchFamily="34" charset="0"/>
              </a:rPr>
              <a:t>Pvt</a:t>
            </a:r>
            <a:r>
              <a:rPr lang="en-US" b="1" dirty="0" smtClean="0">
                <a:solidFill>
                  <a:srgbClr val="0033CC"/>
                </a:solidFill>
                <a:latin typeface="Verdana" pitchFamily="34" charset="0"/>
              </a:rPr>
              <a:t> Ltd</a:t>
            </a:r>
          </a:p>
          <a:p>
            <a:pPr eaLnBrk="1" hangingPunct="1"/>
            <a:endParaRPr lang="en-US" b="1" dirty="0" smtClean="0">
              <a:solidFill>
                <a:srgbClr val="0033CC"/>
              </a:solidFill>
              <a:latin typeface="Verdana" pitchFamily="34" charset="0"/>
            </a:endParaRPr>
          </a:p>
          <a:p>
            <a:pPr eaLnBrk="1" hangingPunct="1"/>
            <a:endParaRPr lang="en-US" b="1" dirty="0" smtClean="0">
              <a:solidFill>
                <a:srgbClr val="0033CC"/>
              </a:solidFill>
              <a:latin typeface="Verdana" pitchFamily="34" charset="0"/>
            </a:endParaRPr>
          </a:p>
          <a:p>
            <a:pPr eaLnBrk="1" hangingPunct="1"/>
            <a:endParaRPr lang="en-US" b="1" dirty="0" smtClean="0">
              <a:solidFill>
                <a:srgbClr val="443329"/>
              </a:solidFill>
              <a:latin typeface="Verdana"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body" idx="4294967295"/>
          </p:nvPr>
        </p:nvSpPr>
        <p:spPr/>
        <p:txBody>
          <a:bodyPr/>
          <a:lstStyle/>
          <a:p>
            <a:pPr marL="590550" indent="-590550"/>
            <a:r>
              <a:rPr lang="en-US" b="1" smtClean="0"/>
              <a:t>Benefits to the concrete/construction industry.</a:t>
            </a:r>
            <a:endParaRPr lang="en-US" smtClean="0"/>
          </a:p>
          <a:p>
            <a:pPr marL="590550" indent="-590550"/>
            <a:r>
              <a:rPr lang="en-US" smtClean="0"/>
              <a:t>01. Reduced water requirement for a given slump.</a:t>
            </a:r>
          </a:p>
          <a:p>
            <a:pPr marL="590550" indent="-590550"/>
            <a:r>
              <a:rPr lang="en-US" smtClean="0"/>
              <a:t>That means concretes can be produced/delivered at lower w/c ratio 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The flyash benifits</a:t>
            </a:r>
          </a:p>
        </p:txBody>
      </p:sp>
      <p:sp>
        <p:nvSpPr>
          <p:cNvPr id="17411" name="Rectangle 3"/>
          <p:cNvSpPr>
            <a:spLocks noGrp="1"/>
          </p:cNvSpPr>
          <p:nvPr>
            <p:ph type="body" idx="4294967295"/>
          </p:nvPr>
        </p:nvSpPr>
        <p:spPr/>
        <p:txBody>
          <a:bodyPr/>
          <a:lstStyle/>
          <a:p>
            <a:r>
              <a:rPr lang="en-US" smtClean="0"/>
              <a:t>02. Lesser beeding and segregation, and hence better concrete.</a:t>
            </a:r>
          </a:p>
          <a:p>
            <a:r>
              <a:rPr lang="en-US" smtClean="0"/>
              <a:t>03.Improved cohesiveness, placability, pumpability and hence easy concreting with minimum pump problems, protection from minor changes of sand (like becoming coarser).</a:t>
            </a:r>
          </a:p>
          <a:p>
            <a:r>
              <a:rPr lang="en-US" smtClean="0"/>
              <a:t>04. Reduced drying shrinkage, creep.</a:t>
            </a:r>
          </a:p>
          <a:p>
            <a:pPr>
              <a:buFont typeface="Wingdings 2" pitchFamily="18" charset="2"/>
              <a:buNone/>
            </a:pPr>
            <a:endParaRPr lang="en-US"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1809092" cy="5542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body" idx="4294967295"/>
          </p:nvPr>
        </p:nvSpPr>
        <p:spPr/>
        <p:txBody>
          <a:bodyPr/>
          <a:lstStyle/>
          <a:p>
            <a:r>
              <a:rPr lang="en-US" smtClean="0">
                <a:solidFill>
                  <a:schemeClr val="tx1"/>
                </a:solidFill>
              </a:rPr>
              <a:t>05. Reduced Permeability.</a:t>
            </a:r>
          </a:p>
          <a:p>
            <a:r>
              <a:rPr lang="en-US" smtClean="0">
                <a:solidFill>
                  <a:schemeClr val="tx1"/>
                </a:solidFill>
              </a:rPr>
              <a:t>06. Reduced heat of hydration&amp; potential to thermal cracking.</a:t>
            </a:r>
          </a:p>
          <a:p>
            <a:r>
              <a:rPr lang="en-US" smtClean="0">
                <a:solidFill>
                  <a:schemeClr val="tx1"/>
                </a:solidFill>
              </a:rPr>
              <a:t>07. Increased resistance to aggressive environments such as sulphate soils, marine exposure, and chloride ingress.</a:t>
            </a:r>
          </a:p>
          <a:p>
            <a:r>
              <a:rPr lang="en-US" smtClean="0">
                <a:solidFill>
                  <a:schemeClr val="tx1"/>
                </a:solidFill>
              </a:rPr>
              <a:t>08. Insurance against potential-aggregate reaction.</a:t>
            </a:r>
          </a:p>
          <a:p>
            <a:endParaRPr lang="en-US" smtClean="0">
              <a:solidFill>
                <a:schemeClr val="tx1"/>
              </a:solidFill>
            </a:endParaRPr>
          </a:p>
          <a:p>
            <a:endParaRPr lang="en-US"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The flyash benifits</a:t>
            </a:r>
          </a:p>
        </p:txBody>
      </p:sp>
      <p:sp>
        <p:nvSpPr>
          <p:cNvPr id="19459" name="Rectangle 3"/>
          <p:cNvSpPr>
            <a:spLocks noGrp="1"/>
          </p:cNvSpPr>
          <p:nvPr>
            <p:ph type="body" idx="4294967295"/>
          </p:nvPr>
        </p:nvSpPr>
        <p:spPr/>
        <p:txBody>
          <a:bodyPr/>
          <a:lstStyle/>
          <a:p>
            <a:pPr>
              <a:lnSpc>
                <a:spcPct val="80000"/>
              </a:lnSpc>
            </a:pPr>
            <a:r>
              <a:rPr lang="en-US" sz="2800" smtClean="0"/>
              <a:t>09. Increased long term strengths</a:t>
            </a:r>
          </a:p>
          <a:p>
            <a:pPr>
              <a:lnSpc>
                <a:spcPct val="80000"/>
              </a:lnSpc>
            </a:pPr>
            <a:r>
              <a:rPr lang="en-US" sz="2800" smtClean="0"/>
              <a:t>Undoubtedly the flyash + OPC blends give excellent later age strengths; some of the results are given below.</a:t>
            </a:r>
          </a:p>
          <a:p>
            <a:pPr>
              <a:lnSpc>
                <a:spcPct val="80000"/>
              </a:lnSpc>
            </a:pPr>
            <a:r>
              <a:rPr lang="en-US" sz="2800" smtClean="0"/>
              <a:t>From the trial mix results we can see a minimum of 8t10Mpa addition between 28 to 90 days. There is another addition of around 6 to 8 Mpa between 90 days to 180 days.</a:t>
            </a:r>
          </a:p>
          <a:p>
            <a:pPr>
              <a:lnSpc>
                <a:spcPct val="80000"/>
              </a:lnSpc>
            </a:pPr>
            <a:r>
              <a:rPr lang="en-US" sz="2800" smtClean="0"/>
              <a:t>The increments in strengths are significant and in many countries like USA, CANADA consultants have started specifying later age strengths like   56 day, 90day strengths.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Group 2"/>
          <p:cNvGraphicFramePr>
            <a:graphicFrameLocks noGrp="1"/>
          </p:cNvGraphicFramePr>
          <p:nvPr>
            <p:ph idx="4294967295"/>
          </p:nvPr>
        </p:nvGraphicFramePr>
        <p:xfrm>
          <a:off x="381000" y="304800"/>
          <a:ext cx="7696200" cy="6217968"/>
        </p:xfrm>
        <a:graphic>
          <a:graphicData uri="http://schemas.openxmlformats.org/drawingml/2006/table">
            <a:tbl>
              <a:tblPr/>
              <a:tblGrid>
                <a:gridCol w="1866900"/>
                <a:gridCol w="841375"/>
                <a:gridCol w="811213"/>
                <a:gridCol w="811212"/>
                <a:gridCol w="1039813"/>
                <a:gridCol w="857250"/>
                <a:gridCol w="733425"/>
                <a:gridCol w="735012"/>
              </a:tblGrid>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Series01</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Grade</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M10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M15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M20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M25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M30</a:t>
                      </a:r>
                      <a:endParaRPr kumimoji="0" lang="en-US" sz="1800" b="0" i="0" u="none" strike="noStrike" cap="none" normalizeH="0" baseline="0" smtClean="0">
                        <a:ln>
                          <a:noFill/>
                        </a:ln>
                        <a:solidFill>
                          <a:schemeClr val="tx2"/>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M40</a:t>
                      </a:r>
                      <a:endParaRPr kumimoji="0" lang="en-US" sz="1800" b="0" i="0" u="none" strike="noStrike" cap="none" normalizeH="0" baseline="0" smtClean="0">
                        <a:ln>
                          <a:noFill/>
                        </a:ln>
                        <a:solidFill>
                          <a:schemeClr val="tx2"/>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Cement+Flyash(kgs)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165+105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195+105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215+105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255+85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270+90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340+100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7day strength(mpa)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9.5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11</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17</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24.5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27.5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53.5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28day(strength(mpa)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17</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27</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33.5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34</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70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90daystrength(mpa)</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22</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28</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43</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46.5</a:t>
                      </a:r>
                      <a:endParaRPr kumimoji="0" lang="en-US" sz="1200" b="0" i="0" u="none" strike="noStrike" cap="none" normalizeH="0" baseline="0" smtClean="0">
                        <a:ln>
                          <a:noFill/>
                        </a:ln>
                        <a:solidFill>
                          <a:schemeClr val="tx2"/>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78</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Series02</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Grade</a:t>
                      </a:r>
                      <a:endParaRPr kumimoji="0" lang="en-US" sz="1800" b="0" i="0" u="none" strike="noStrike" cap="none" normalizeH="0" baseline="0" smtClean="0">
                        <a:ln>
                          <a:noFill/>
                        </a:ln>
                        <a:solidFill>
                          <a:srgbClr val="000000"/>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M25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M35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M40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M55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M60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100" b="0" i="0" u="none" strike="noStrike" cap="none" normalizeH="0" baseline="0" smtClean="0">
                          <a:ln>
                            <a:noFill/>
                          </a:ln>
                          <a:solidFill>
                            <a:schemeClr val="tx2"/>
                          </a:solidFill>
                          <a:effectLst/>
                          <a:latin typeface="Franklin Gothic Book" pitchFamily="34" charset="0"/>
                          <a:cs typeface="Times New Roman" pitchFamily="18"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Cement+flyash(kgs)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260+100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300+100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335+100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425+145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450+120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100" b="0" i="0" u="none" strike="noStrike" cap="none" normalizeH="0" baseline="0" smtClean="0">
                          <a:ln>
                            <a:noFill/>
                          </a:ln>
                          <a:solidFill>
                            <a:schemeClr val="tx2"/>
                          </a:solidFill>
                          <a:effectLst/>
                          <a:latin typeface="Franklin Gothic Book" pitchFamily="34" charset="0"/>
                          <a:cs typeface="Times New Roman" pitchFamily="18"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7Day strength(mpa)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18</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37</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47.5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55</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100" b="0" i="0" u="none" strike="noStrike" cap="none" normalizeH="0" baseline="0" smtClean="0">
                          <a:ln>
                            <a:noFill/>
                          </a:ln>
                          <a:solidFill>
                            <a:schemeClr val="tx2"/>
                          </a:solidFill>
                          <a:effectLst/>
                          <a:latin typeface="Franklin Gothic Book" pitchFamily="34" charset="0"/>
                          <a:cs typeface="Times New Roman" pitchFamily="18"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28 Day strength(mpa)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32</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49</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67</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73</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100" b="0" i="0" u="none" strike="noStrike" cap="none" normalizeH="0" baseline="0" smtClean="0">
                          <a:ln>
                            <a:noFill/>
                          </a:ln>
                          <a:solidFill>
                            <a:schemeClr val="tx2"/>
                          </a:solidFill>
                          <a:effectLst/>
                          <a:latin typeface="Franklin Gothic Book" pitchFamily="34" charset="0"/>
                          <a:cs typeface="Times New Roman" pitchFamily="18"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17525">
                <a:tc gridSpan="7">
                  <a:txBody>
                    <a:bodyPr/>
                    <a:lstStyle/>
                    <a:p>
                      <a:pPr marL="342900" marR="0" lvl="0" indent="-34290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Note:Trails done with fly ash from ennure/mettur thermal power plant </a:t>
                      </a:r>
                      <a:endParaRPr kumimoji="0" lang="en-US" sz="1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22" marB="45722" anchor="ctr" horzOverflow="overflow">
                    <a:lnL>
                      <a:noFill/>
                    </a:lnL>
                    <a:lnR>
                      <a:noFill/>
                    </a:lnR>
                    <a:lnT>
                      <a:noFill/>
                    </a:lnT>
                    <a:lnB>
                      <a:noFill/>
                    </a:lnB>
                    <a:lnTlToBr>
                      <a:noFill/>
                    </a:lnTlToBr>
                    <a:lnBlToTr>
                      <a:noFill/>
                    </a:lnBlToTr>
                    <a:noFill/>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1809092" cy="55423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Group 2"/>
          <p:cNvGraphicFramePr>
            <a:graphicFrameLocks noGrp="1"/>
          </p:cNvGraphicFramePr>
          <p:nvPr>
            <p:ph idx="4294967295"/>
          </p:nvPr>
        </p:nvGraphicFramePr>
        <p:xfrm>
          <a:off x="304800" y="2097088"/>
          <a:ext cx="8686800" cy="2499332"/>
        </p:xfrm>
        <a:graphic>
          <a:graphicData uri="http://schemas.openxmlformats.org/drawingml/2006/table">
            <a:tbl>
              <a:tblPr/>
              <a:tblGrid>
                <a:gridCol w="1201738"/>
                <a:gridCol w="885825"/>
                <a:gridCol w="985837"/>
                <a:gridCol w="1044575"/>
                <a:gridCol w="885825"/>
                <a:gridCol w="885825"/>
                <a:gridCol w="1023938"/>
                <a:gridCol w="887412"/>
                <a:gridCol w="885825"/>
              </a:tblGrid>
              <a:tr h="660400">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date of supply</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Grade</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Opc+pfa</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3 d</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7 d</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28 d</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90d</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150 d</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365 d</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30.11.01</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M20</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240+100</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18.62</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23.49</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37.84</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45.74</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53.72</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55.0</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22.12.01</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M20</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240+100</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20.81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22.7</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38.34</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**53.80</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57.37</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 4 DAYS</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000" b="0" i="0" u="none" strike="noStrike" cap="none" normalizeH="0" baseline="0" smtClean="0">
                          <a:ln>
                            <a:noFill/>
                          </a:ln>
                          <a:solidFill>
                            <a:schemeClr val="tx2"/>
                          </a:solidFill>
                          <a:effectLst/>
                          <a:latin typeface="Franklin Gothic Book" pitchFamily="34" charset="0"/>
                          <a:cs typeface="Arial" charset="0"/>
                        </a:rPr>
                        <a:t>**94 DAYS</a:t>
                      </a:r>
                      <a:endParaRPr kumimoji="0" lang="en-US" sz="1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marT="45706" marB="4570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21577" name="WordArt 76"/>
          <p:cNvSpPr>
            <a:spLocks noChangeArrowheads="1" noChangeShapeType="1" noTextEdit="1"/>
          </p:cNvSpPr>
          <p:nvPr/>
        </p:nvSpPr>
        <p:spPr bwMode="auto">
          <a:xfrm>
            <a:off x="457200" y="304800"/>
            <a:ext cx="2343150" cy="219075"/>
          </a:xfrm>
          <a:prstGeom prst="rect">
            <a:avLst/>
          </a:prstGeom>
        </p:spPr>
        <p:txBody>
          <a:bodyPr wrap="none" fromWordArt="1">
            <a:prstTxWarp prst="textPlain">
              <a:avLst>
                <a:gd name="adj" fmla="val 50000"/>
              </a:avLst>
            </a:prstTxWarp>
          </a:bodyPr>
          <a:lstStyle/>
          <a:p>
            <a:pPr algn="ctr"/>
            <a:endParaRPr lang="en-US" sz="1200" kern="10">
              <a:ln w="6350">
                <a:solidFill>
                  <a:schemeClr val="tx1"/>
                </a:solidFill>
                <a:round/>
                <a:headEnd/>
                <a:tailEnd/>
              </a:ln>
              <a:solidFill>
                <a:schemeClr val="tx2"/>
              </a:solidFill>
              <a:latin typeface="Arial Black"/>
            </a:endParaRPr>
          </a:p>
        </p:txBody>
      </p:sp>
      <p:sp>
        <p:nvSpPr>
          <p:cNvPr id="21578" name="WordArt 77"/>
          <p:cNvSpPr>
            <a:spLocks noChangeArrowheads="1" noChangeShapeType="1" noTextEdit="1"/>
          </p:cNvSpPr>
          <p:nvPr/>
        </p:nvSpPr>
        <p:spPr bwMode="auto">
          <a:xfrm>
            <a:off x="457200" y="685800"/>
            <a:ext cx="2962275" cy="228600"/>
          </a:xfrm>
          <a:prstGeom prst="rect">
            <a:avLst/>
          </a:prstGeom>
        </p:spPr>
        <p:txBody>
          <a:bodyPr wrap="none" fromWordArt="1">
            <a:prstTxWarp prst="textPlain">
              <a:avLst>
                <a:gd name="adj" fmla="val 50000"/>
              </a:avLst>
            </a:prstTxWarp>
          </a:bodyPr>
          <a:lstStyle/>
          <a:p>
            <a:pPr algn="ctr"/>
            <a:r>
              <a:rPr lang="en-US" sz="1200" kern="10">
                <a:ln w="9525">
                  <a:solidFill>
                    <a:schemeClr val="tx1"/>
                  </a:solidFill>
                  <a:round/>
                  <a:headEnd/>
                  <a:tailEnd/>
                </a:ln>
                <a:effectLst>
                  <a:outerShdw dist="45791" dir="2021404" algn="ctr" rotWithShape="0">
                    <a:srgbClr val="B2B2B2">
                      <a:alpha val="79999"/>
                    </a:srgbClr>
                  </a:outerShdw>
                </a:effectLst>
                <a:latin typeface="Times New Roman"/>
                <a:cs typeface="Times New Roman"/>
              </a:rPr>
              <a:t>Project: Tambaram, Irumpuliyur, Chennai</a:t>
            </a:r>
          </a:p>
        </p:txBody>
      </p:sp>
      <p:sp>
        <p:nvSpPr>
          <p:cNvPr id="21579" name="WordArt 78"/>
          <p:cNvSpPr>
            <a:spLocks noChangeArrowheads="1" noChangeShapeType="1" noTextEdit="1"/>
          </p:cNvSpPr>
          <p:nvPr/>
        </p:nvSpPr>
        <p:spPr bwMode="auto">
          <a:xfrm>
            <a:off x="533400" y="4648200"/>
            <a:ext cx="1733550" cy="257175"/>
          </a:xfrm>
          <a:prstGeom prst="rect">
            <a:avLst/>
          </a:prstGeom>
        </p:spPr>
        <p:txBody>
          <a:bodyPr wrap="none" fromWordArt="1">
            <a:prstTxWarp prst="textPlain">
              <a:avLst>
                <a:gd name="adj" fmla="val 50000"/>
              </a:avLst>
            </a:prstTxWarp>
          </a:bodyPr>
          <a:lstStyle/>
          <a:p>
            <a:pPr algn="ctr"/>
            <a:r>
              <a:rPr lang="en-US" kern="10">
                <a:ln w="9525">
                  <a:solidFill>
                    <a:schemeClr val="tx1"/>
                  </a:solidFill>
                  <a:round/>
                  <a:headEnd/>
                  <a:tailEnd/>
                </a:ln>
                <a:effectLst>
                  <a:outerShdw dist="45791" dir="2021404" algn="ctr" rotWithShape="0">
                    <a:srgbClr val="B2B2B2">
                      <a:alpha val="79999"/>
                    </a:srgbClr>
                  </a:outerShdw>
                </a:effectLst>
                <a:latin typeface="Times New Roman"/>
                <a:cs typeface="Times New Roman"/>
              </a:rPr>
              <a:t>Cubes cast at site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Group 2"/>
          <p:cNvGraphicFramePr>
            <a:graphicFrameLocks noGrp="1"/>
          </p:cNvGraphicFramePr>
          <p:nvPr>
            <p:ph idx="4294967295"/>
            <p:extLst>
              <p:ext uri="{D42A27DB-BD31-4B8C-83A1-F6EECF244321}">
                <p14:modId xmlns:p14="http://schemas.microsoft.com/office/powerpoint/2010/main" val="3599444139"/>
              </p:ext>
            </p:extLst>
          </p:nvPr>
        </p:nvGraphicFramePr>
        <p:xfrm>
          <a:off x="304800" y="152400"/>
          <a:ext cx="8382000" cy="6324600"/>
        </p:xfrm>
        <a:graphic>
          <a:graphicData uri="http://schemas.openxmlformats.org/drawingml/2006/table">
            <a:tbl>
              <a:tblPr/>
              <a:tblGrid>
                <a:gridCol w="758825"/>
                <a:gridCol w="1298575"/>
                <a:gridCol w="1246188"/>
                <a:gridCol w="1246187"/>
                <a:gridCol w="227013"/>
                <a:gridCol w="227012"/>
                <a:gridCol w="342900"/>
                <a:gridCol w="760413"/>
                <a:gridCol w="758825"/>
                <a:gridCol w="757237"/>
                <a:gridCol w="758825"/>
              </a:tblGrid>
              <a:tr h="2819400">
                <a:tc gridSpan="11">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1800" b="1" i="0" u="none" strike="noStrike" cap="none" normalizeH="0" baseline="0" dirty="0" smtClean="0">
                          <a:ln>
                            <a:noFill/>
                          </a:ln>
                          <a:solidFill>
                            <a:schemeClr val="tx1"/>
                          </a:solidFill>
                          <a:effectLst/>
                          <a:latin typeface="Times New Roman" pitchFamily="18" charset="0"/>
                        </a:rPr>
                        <a:t>PUMP CONCRETE M10</a:t>
                      </a:r>
                    </a:p>
                    <a:p>
                      <a:pPr marL="0" marR="0" lvl="0" indent="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PROJECT: </a:t>
                      </a:r>
                      <a:r>
                        <a:rPr kumimoji="0" lang="en-US" sz="1800" b="1" i="0" u="none" strike="noStrike" cap="none" normalizeH="0" baseline="0" dirty="0" err="1" smtClean="0">
                          <a:ln>
                            <a:noFill/>
                          </a:ln>
                          <a:solidFill>
                            <a:schemeClr val="tx1"/>
                          </a:solidFill>
                          <a:effectLst/>
                          <a:latin typeface="Times New Roman" pitchFamily="18" charset="0"/>
                          <a:cs typeface="Arial" charset="0"/>
                        </a:rPr>
                        <a:t>Apartments,Krishnaram</a:t>
                      </a:r>
                      <a:r>
                        <a:rPr kumimoji="0" lang="en-US" sz="1800" b="1" i="0" u="none" strike="noStrike" cap="none" normalizeH="0" baseline="0" dirty="0" smtClean="0">
                          <a:ln>
                            <a:noFill/>
                          </a:ln>
                          <a:solidFill>
                            <a:schemeClr val="tx1"/>
                          </a:solidFill>
                          <a:effectLst/>
                          <a:latin typeface="Times New Roman" pitchFamily="18" charset="0"/>
                          <a:cs typeface="Arial" charset="0"/>
                        </a:rPr>
                        <a:t> Promoters</a:t>
                      </a: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THIRUVANMAYOOR,CHENNAI</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42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gridSpan="4">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dirty="0" smtClean="0">
                          <a:ln>
                            <a:noFill/>
                          </a:ln>
                          <a:solidFill>
                            <a:schemeClr val="tx2"/>
                          </a:solidFill>
                          <a:effectLst/>
                          <a:latin typeface="Times New Roman" pitchFamily="18" charset="0"/>
                          <a:cs typeface="Arial" charset="0"/>
                        </a:rPr>
                        <a:t>TRISHUL CONCRETE</a:t>
                      </a:r>
                      <a:endParaRPr kumimoji="0" lang="en-US" sz="1600" b="1" i="0" u="none" strike="noStrike" cap="none" normalizeH="0" baseline="0" dirty="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r>
              <a:tr h="5842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gridSpan="5">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DATE OF CONCRETE ; 8.04.2002, 9.04.2002</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r>
              <a:tr h="5842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OPC</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130 Kg</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r>
              <a:tr h="5842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FLY ASH</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155 Kg</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r>
              <a:tr h="5842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7 days</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10.5Mpa,12.00Mpa</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r>
              <a:tr h="5842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28 days</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l" defTabSz="914400" rtl="0" eaLnBrk="0" fontAlgn="b" latinLnBrk="0" hangingPunct="0">
                        <a:lnSpc>
                          <a:spcPct val="100000"/>
                        </a:lnSpc>
                        <a:spcBef>
                          <a:spcPct val="0"/>
                        </a:spcBef>
                        <a:spcAft>
                          <a:spcPct val="0"/>
                        </a:spcAft>
                        <a:buClr>
                          <a:schemeClr val="accent1"/>
                        </a:buClr>
                        <a:buSzPct val="70000"/>
                        <a:buFont typeface="Wingdings 2" pitchFamily="18" charset="2"/>
                        <a:buNone/>
                        <a:tabLst/>
                      </a:pPr>
                      <a:r>
                        <a:rPr kumimoji="0" lang="en-US" sz="1600" b="1" i="0" u="none" strike="noStrike" cap="none" normalizeH="0" baseline="0" smtClean="0">
                          <a:ln>
                            <a:noFill/>
                          </a:ln>
                          <a:solidFill>
                            <a:schemeClr val="tx2"/>
                          </a:solidFill>
                          <a:effectLst/>
                          <a:latin typeface="Times New Roman" pitchFamily="18" charset="0"/>
                          <a:cs typeface="Arial" charset="0"/>
                        </a:rPr>
                        <a:t>19Mpa,21Mpa</a:t>
                      </a:r>
                      <a:endParaRPr kumimoji="0" lang="en-US" sz="1600" b="1" i="0" u="none" strike="noStrike" cap="none" normalizeH="0" baseline="0" smtClean="0">
                        <a:ln>
                          <a:noFill/>
                        </a:ln>
                        <a:solidFill>
                          <a:schemeClr val="tx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en-US" sz="2800" b="0" i="0" u="none" strike="noStrike" cap="none" normalizeH="0" baseline="0" dirty="0" smtClean="0">
                        <a:ln>
                          <a:noFill/>
                        </a:ln>
                        <a:solidFill>
                          <a:schemeClr val="tx2"/>
                        </a:solidFill>
                        <a:effectLst/>
                        <a:latin typeface="Franklin Gothic Book" pitchFamily="34" charset="0"/>
                      </a:endParaRPr>
                    </a:p>
                  </a:txBody>
                  <a:tcPr anchor="b" horzOverflow="overflow">
                    <a:lnL>
                      <a:noFill/>
                    </a:lnL>
                    <a:lnR>
                      <a:noFill/>
                    </a:lnR>
                    <a:lnT>
                      <a:noFill/>
                    </a:lnT>
                    <a:lnB>
                      <a:noFill/>
                    </a:lnB>
                    <a:lnTlToBr>
                      <a:noFill/>
                    </a:lnTlToBr>
                    <a:lnBlToTr>
                      <a:noFill/>
                    </a:lnBlToTr>
                    <a:noFill/>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bwMode="auto">
          <a:extLst/>
        </p:spPr>
        <p:txBody>
          <a:bodyPr wrap="square" lIns="91440" tIns="45720" rIns="91440" bIns="45720" numCol="1" anchorCtr="0" compatLnSpc="1">
            <a:prstTxWarp prst="textNoShape">
              <a:avLst/>
            </a:prstTxWarp>
            <a:normAutofit fontScale="90000"/>
          </a:bodyPr>
          <a:lstStyle/>
          <a:p>
            <a:r>
              <a:rPr lang="en-US" sz="2900" cap="none" smtClean="0">
                <a:effectLst/>
              </a:rPr>
              <a:t/>
            </a:r>
            <a:br>
              <a:rPr lang="en-US" sz="2900" cap="none" smtClean="0">
                <a:effectLst/>
              </a:rPr>
            </a:br>
            <a:r>
              <a:rPr lang="en-US" sz="2900" cap="none" smtClean="0">
                <a:effectLst/>
              </a:rPr>
              <a:t>M60 WITH FLYASH</a:t>
            </a:r>
          </a:p>
        </p:txBody>
      </p:sp>
      <p:sp>
        <p:nvSpPr>
          <p:cNvPr id="23555" name="Rectangle 3"/>
          <p:cNvSpPr>
            <a:spLocks noGrp="1"/>
          </p:cNvSpPr>
          <p:nvPr>
            <p:ph type="body" idx="4294967295"/>
          </p:nvPr>
        </p:nvSpPr>
        <p:spPr/>
        <p:txBody>
          <a:bodyPr/>
          <a:lstStyle/>
          <a:p>
            <a:pPr>
              <a:lnSpc>
                <a:spcPct val="90000"/>
              </a:lnSpc>
            </a:pPr>
            <a:r>
              <a:rPr lang="en-US" smtClean="0">
                <a:solidFill>
                  <a:srgbClr val="660033"/>
                </a:solidFill>
              </a:rPr>
              <a:t>TRIAL S </a:t>
            </a:r>
          </a:p>
          <a:p>
            <a:pPr>
              <a:lnSpc>
                <a:spcPct val="90000"/>
              </a:lnSpc>
            </a:pPr>
            <a:r>
              <a:rPr lang="en-US" smtClean="0"/>
              <a:t>OPC=450 KG+PFA=120KG</a:t>
            </a:r>
          </a:p>
          <a:p>
            <a:pPr>
              <a:lnSpc>
                <a:spcPct val="90000"/>
              </a:lnSpc>
            </a:pPr>
            <a:r>
              <a:rPr lang="en-US" smtClean="0"/>
              <a:t>W/C=0.31</a:t>
            </a:r>
          </a:p>
          <a:p>
            <a:pPr>
              <a:lnSpc>
                <a:spcPct val="90000"/>
              </a:lnSpc>
            </a:pPr>
            <a:r>
              <a:rPr lang="en-US" smtClean="0"/>
              <a:t>3DAYS STRENGTH=53Mpa</a:t>
            </a:r>
          </a:p>
          <a:p>
            <a:pPr>
              <a:lnSpc>
                <a:spcPct val="90000"/>
              </a:lnSpc>
            </a:pPr>
            <a:r>
              <a:rPr lang="en-US" smtClean="0"/>
              <a:t>7 Days STRENGTH=65Mpa</a:t>
            </a:r>
          </a:p>
          <a:p>
            <a:pPr>
              <a:lnSpc>
                <a:spcPct val="90000"/>
              </a:lnSpc>
            </a:pPr>
            <a:r>
              <a:rPr lang="en-US" smtClean="0"/>
              <a:t>28 Days STRENGTH=77Mpa</a:t>
            </a:r>
          </a:p>
          <a:p>
            <a:pPr>
              <a:lnSpc>
                <a:spcPct val="90000"/>
              </a:lnSpc>
            </a:pPr>
            <a:r>
              <a:rPr lang="en-US" smtClean="0"/>
              <a:t>Admixture= ECMAS HP 902</a:t>
            </a:r>
            <a:r>
              <a:rPr lang="en-US" smtClean="0">
                <a:hlinkClick r:id="rId2"/>
              </a:rPr>
              <a:t>@2.5KG/M3</a:t>
            </a:r>
            <a:r>
              <a:rPr lang="en-US" smtClean="0"/>
              <a:t> TO 3.0KG/M3 </a:t>
            </a:r>
          </a:p>
          <a:p>
            <a:pPr>
              <a:lnSpc>
                <a:spcPct val="90000"/>
              </a:lnSpc>
            </a:pPr>
            <a:endParaRPr lang="en-US" smtClean="0"/>
          </a:p>
          <a:p>
            <a:pPr>
              <a:lnSpc>
                <a:spcPct val="90000"/>
              </a:lnSpc>
            </a:pPr>
            <a:endParaRPr lang="en-US"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idx="4294967295"/>
          </p:nvPr>
        </p:nvGraphicFramePr>
        <p:xfrm>
          <a:off x="519113" y="1600200"/>
          <a:ext cx="6410325" cy="4525963"/>
        </p:xfrm>
        <a:graphic>
          <a:graphicData uri="http://schemas.openxmlformats.org/presentationml/2006/ole">
            <mc:AlternateContent xmlns:mc="http://schemas.openxmlformats.org/markup-compatibility/2006">
              <mc:Choice xmlns:v="urn:schemas-microsoft-com:vml" Requires="v">
                <p:oleObj spid="_x0000_s1089" name="Chart" r:id="rId3" imgW="7581900" imgH="5353050" progId="Excel.Chart.8">
                  <p:embed/>
                </p:oleObj>
              </mc:Choice>
              <mc:Fallback>
                <p:oleObj name="Chart" r:id="rId3" imgW="7581900" imgH="5353050"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1600200"/>
                        <a:ext cx="64103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4294967295"/>
          </p:nvPr>
        </p:nvSpPr>
        <p:spPr>
          <a:xfrm>
            <a:off x="304800" y="1524000"/>
            <a:ext cx="8686800" cy="5029200"/>
          </a:xfrm>
        </p:spPr>
        <p:txBody>
          <a:bodyPr/>
          <a:lstStyle/>
          <a:p>
            <a:pPr marL="609600" indent="-609600">
              <a:lnSpc>
                <a:spcPct val="80000"/>
              </a:lnSpc>
            </a:pPr>
            <a:r>
              <a:rPr lang="en-US" sz="1800" b="1" dirty="0" smtClean="0">
                <a:solidFill>
                  <a:schemeClr val="tx1"/>
                </a:solidFill>
              </a:rPr>
              <a:t>Benefits to the society</a:t>
            </a:r>
            <a:endParaRPr lang="en-US" sz="1800" dirty="0" smtClean="0">
              <a:solidFill>
                <a:schemeClr val="tx1"/>
              </a:solidFill>
            </a:endParaRPr>
          </a:p>
          <a:p>
            <a:pPr marL="609600" indent="-609600">
              <a:lnSpc>
                <a:spcPct val="80000"/>
              </a:lnSpc>
            </a:pPr>
            <a:r>
              <a:rPr lang="en-US" sz="1800" b="1" dirty="0" smtClean="0">
                <a:solidFill>
                  <a:schemeClr val="tx1"/>
                </a:solidFill>
              </a:rPr>
              <a:t>The most important aspect of utilization of fly ash in concrete is its contribution towards reducing global warming.</a:t>
            </a:r>
          </a:p>
          <a:p>
            <a:pPr marL="609600" indent="-609600">
              <a:lnSpc>
                <a:spcPct val="80000"/>
              </a:lnSpc>
            </a:pPr>
            <a:endParaRPr lang="en-US" sz="1800" b="1" dirty="0" smtClean="0">
              <a:solidFill>
                <a:schemeClr val="tx1"/>
              </a:solidFill>
            </a:endParaRPr>
          </a:p>
          <a:p>
            <a:pPr marL="609600" indent="-609600">
              <a:lnSpc>
                <a:spcPct val="80000"/>
              </a:lnSpc>
            </a:pPr>
            <a:r>
              <a:rPr lang="en-US" sz="1800" b="1" dirty="0" smtClean="0">
                <a:solidFill>
                  <a:schemeClr val="tx1"/>
                </a:solidFill>
              </a:rPr>
              <a:t>      Since production of cement involves lot carbon dioxide emissions lesser the cement</a:t>
            </a:r>
          </a:p>
          <a:p>
            <a:pPr marL="609600" indent="-609600">
              <a:lnSpc>
                <a:spcPct val="80000"/>
              </a:lnSpc>
            </a:pPr>
            <a:endParaRPr lang="en-US" sz="1800" b="1" dirty="0" smtClean="0">
              <a:solidFill>
                <a:schemeClr val="tx1"/>
              </a:solidFill>
            </a:endParaRPr>
          </a:p>
          <a:p>
            <a:pPr marL="609600" indent="-609600">
              <a:lnSpc>
                <a:spcPct val="80000"/>
              </a:lnSpc>
            </a:pPr>
            <a:r>
              <a:rPr lang="en-US" sz="1800" b="1" dirty="0" smtClean="0">
                <a:solidFill>
                  <a:schemeClr val="tx1"/>
                </a:solidFill>
              </a:rPr>
              <a:t>      Utilization, lesser the carbon dioxide emission and hence lesser global warming.</a:t>
            </a:r>
          </a:p>
          <a:p>
            <a:pPr marL="609600" indent="-609600">
              <a:lnSpc>
                <a:spcPct val="80000"/>
              </a:lnSpc>
            </a:pPr>
            <a:endParaRPr lang="en-US" sz="1800" b="1" dirty="0" smtClean="0">
              <a:solidFill>
                <a:schemeClr val="tx1"/>
              </a:solidFill>
            </a:endParaRPr>
          </a:p>
          <a:p>
            <a:pPr marL="609600" indent="-609600">
              <a:lnSpc>
                <a:spcPct val="80000"/>
              </a:lnSpc>
            </a:pPr>
            <a:r>
              <a:rPr lang="en-US" sz="1800" b="1" dirty="0" smtClean="0">
                <a:solidFill>
                  <a:schemeClr val="tx1"/>
                </a:solidFill>
              </a:rPr>
              <a:t>So if we utilize more </a:t>
            </a:r>
            <a:r>
              <a:rPr lang="en-US" sz="1800" b="1" dirty="0" err="1" smtClean="0">
                <a:solidFill>
                  <a:schemeClr val="tx1"/>
                </a:solidFill>
              </a:rPr>
              <a:t>flyash</a:t>
            </a:r>
            <a:r>
              <a:rPr lang="en-US" sz="1800" b="1" dirty="0" smtClean="0">
                <a:solidFill>
                  <a:schemeClr val="tx1"/>
                </a:solidFill>
              </a:rPr>
              <a:t> we are indirectly bringing down the amount of Carbon       dioxide emissions and hence reducing the global warming.</a:t>
            </a:r>
          </a:p>
          <a:p>
            <a:pPr marL="609600" indent="-609600">
              <a:lnSpc>
                <a:spcPct val="80000"/>
              </a:lnSpc>
            </a:pPr>
            <a:r>
              <a:rPr lang="en-US" sz="1800" b="1" dirty="0" smtClean="0">
                <a:solidFill>
                  <a:schemeClr val="tx1"/>
                </a:solidFill>
              </a:rPr>
              <a:t>Further greater amounts of </a:t>
            </a:r>
            <a:r>
              <a:rPr lang="en-US" sz="1800" b="1" dirty="0" err="1" smtClean="0">
                <a:solidFill>
                  <a:schemeClr val="tx1"/>
                </a:solidFill>
              </a:rPr>
              <a:t>flyash</a:t>
            </a:r>
            <a:r>
              <a:rPr lang="en-US" sz="1800" b="1" dirty="0" smtClean="0">
                <a:solidFill>
                  <a:schemeClr val="tx1"/>
                </a:solidFill>
              </a:rPr>
              <a:t> through proper mix design when used will        prevent dumping of large amounts of </a:t>
            </a:r>
            <a:r>
              <a:rPr lang="en-US" sz="1800" b="1" dirty="0" err="1" smtClean="0">
                <a:solidFill>
                  <a:schemeClr val="tx1"/>
                </a:solidFill>
              </a:rPr>
              <a:t>flyash</a:t>
            </a:r>
            <a:r>
              <a:rPr lang="en-US" sz="1800" b="1" dirty="0" smtClean="0">
                <a:solidFill>
                  <a:schemeClr val="tx1"/>
                </a:solidFill>
              </a:rPr>
              <a:t> /</a:t>
            </a:r>
            <a:r>
              <a:rPr lang="en-US" sz="1800" b="1" dirty="0" err="1" smtClean="0">
                <a:solidFill>
                  <a:schemeClr val="tx1"/>
                </a:solidFill>
              </a:rPr>
              <a:t>flyash</a:t>
            </a:r>
            <a:r>
              <a:rPr lang="en-US" sz="1800" b="1" dirty="0" smtClean="0">
                <a:solidFill>
                  <a:schemeClr val="tx1"/>
                </a:solidFill>
              </a:rPr>
              <a:t> wastes to sea /land which will cause  environmental disasters.</a:t>
            </a:r>
          </a:p>
          <a:p>
            <a:pPr marL="609600" indent="-609600">
              <a:lnSpc>
                <a:spcPct val="80000"/>
              </a:lnSpc>
            </a:pPr>
            <a:endParaRPr lang="en-US" sz="1800" b="1" dirty="0" smtClean="0">
              <a:solidFill>
                <a:schemeClr val="tx1"/>
              </a:solidFill>
            </a:endParaRPr>
          </a:p>
          <a:p>
            <a:pPr marL="609600" indent="-609600">
              <a:lnSpc>
                <a:spcPct val="80000"/>
              </a:lnSpc>
            </a:pPr>
            <a:r>
              <a:rPr lang="en-US" sz="1800" b="1" dirty="0" smtClean="0">
                <a:solidFill>
                  <a:schemeClr val="tx1"/>
                </a:solidFill>
              </a:rPr>
              <a:t>         </a:t>
            </a:r>
            <a:r>
              <a:rPr lang="en-US" sz="2400" b="1" dirty="0" smtClean="0">
                <a:solidFill>
                  <a:schemeClr val="tx1"/>
                </a:solidFill>
              </a:rPr>
              <a:t>QCRETE </a:t>
            </a:r>
            <a:r>
              <a:rPr lang="en-US" sz="1800" b="1" dirty="0" smtClean="0">
                <a:solidFill>
                  <a:schemeClr val="tx1"/>
                </a:solidFill>
              </a:rPr>
              <a:t> with its customer partners wants to be leader in </a:t>
            </a:r>
            <a:r>
              <a:rPr lang="en-US" sz="1800" b="1" dirty="0" err="1" smtClean="0">
                <a:solidFill>
                  <a:schemeClr val="tx1"/>
                </a:solidFill>
              </a:rPr>
              <a:t>flyash</a:t>
            </a:r>
            <a:r>
              <a:rPr lang="en-US" sz="1800" b="1" dirty="0" smtClean="0">
                <a:solidFill>
                  <a:schemeClr val="tx1"/>
                </a:solidFill>
              </a:rPr>
              <a:t>    utilization </a:t>
            </a:r>
          </a:p>
          <a:p>
            <a:pPr marL="609600" indent="-609600">
              <a:lnSpc>
                <a:spcPct val="80000"/>
              </a:lnSpc>
            </a:pPr>
            <a:r>
              <a:rPr lang="en-US" sz="1800" b="1" dirty="0" smtClean="0">
                <a:solidFill>
                  <a:schemeClr val="tx1"/>
                </a:solidFill>
              </a:rPr>
              <a:t>              To create cleaner/greener environment</a:t>
            </a:r>
            <a:r>
              <a:rPr lang="en-US" sz="1800" dirty="0" smtClean="0">
                <a:solidFill>
                  <a:schemeClr val="tx1"/>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4" descr="PYRAMID 001"/>
          <p:cNvPicPr>
            <a:picLocks noChangeAspect="1" noChangeArrowheads="1"/>
          </p:cNvPicPr>
          <p:nvPr/>
        </p:nvPicPr>
        <p:blipFill>
          <a:blip r:embed="rId2" cstate="print"/>
          <a:srcRect b="3333"/>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type="body" idx="4294967295"/>
          </p:nvPr>
        </p:nvPicPr>
        <p:blipFill>
          <a:blip r:embed="rId2" cstate="print"/>
          <a:srcRect/>
          <a:stretch>
            <a:fillRect/>
          </a:stretch>
        </p:blipFill>
        <p:spPr>
          <a:xfrm>
            <a:off x="685800" y="533400"/>
            <a:ext cx="7315200" cy="6005513"/>
          </a:xfrm>
          <a:noFill/>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85800" y="3276600"/>
            <a:ext cx="7772400" cy="2819400"/>
          </a:xfrm>
        </p:spPr>
        <p:txBody>
          <a:bodyPr/>
          <a:lstStyle/>
          <a:p>
            <a:pPr eaLnBrk="1" hangingPunct="1">
              <a:buFont typeface="Wingdings" pitchFamily="2" charset="2"/>
              <a:buChar char="v"/>
            </a:pPr>
            <a:r>
              <a:rPr lang="en-US" i="1" u="sng" dirty="0" smtClean="0">
                <a:solidFill>
                  <a:srgbClr val="7030A0"/>
                </a:solidFill>
              </a:rPr>
              <a:t>Design mixes</a:t>
            </a:r>
            <a:endParaRPr lang="en-US" dirty="0" smtClean="0">
              <a:solidFill>
                <a:srgbClr val="7030A0"/>
              </a:solidFill>
            </a:endParaRPr>
          </a:p>
          <a:p>
            <a:pPr eaLnBrk="1" hangingPunct="1">
              <a:buFont typeface="Wingdings" pitchFamily="2" charset="2"/>
              <a:buChar char="v"/>
            </a:pPr>
            <a:r>
              <a:rPr lang="en-US" dirty="0" smtClean="0">
                <a:solidFill>
                  <a:srgbClr val="7030A0"/>
                </a:solidFill>
              </a:rPr>
              <a:t>Mixes can be designed as per the guidelines given in IS10262-2019 </a:t>
            </a:r>
          </a:p>
          <a:p>
            <a:pPr eaLnBrk="1" hangingPunct="1">
              <a:buFont typeface="Wingdings" pitchFamily="2" charset="2"/>
              <a:buChar char="v"/>
            </a:pPr>
            <a:r>
              <a:rPr lang="en-US" dirty="0" smtClean="0">
                <a:solidFill>
                  <a:srgbClr val="7030A0"/>
                </a:solidFill>
              </a:rPr>
              <a:t>But comply to IS 456-2000</a:t>
            </a:r>
            <a:r>
              <a:rPr lang="en-US" dirty="0" smtClean="0"/>
              <a:t>.</a:t>
            </a:r>
          </a:p>
        </p:txBody>
      </p:sp>
      <p:pic>
        <p:nvPicPr>
          <p:cNvPr id="26627" name="Picture 2"/>
          <p:cNvPicPr>
            <a:picLocks noChangeAspect="1" noChangeArrowheads="1"/>
          </p:cNvPicPr>
          <p:nvPr/>
        </p:nvPicPr>
        <p:blipFill>
          <a:blip r:embed="rId2" cstate="print"/>
          <a:srcRect/>
          <a:stretch>
            <a:fillRect/>
          </a:stretch>
        </p:blipFill>
        <p:spPr bwMode="auto">
          <a:xfrm>
            <a:off x="5257800" y="914400"/>
            <a:ext cx="1800225" cy="18288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99FF99"/>
        </a:solidFill>
        <a:effectLst/>
      </p:bgPr>
    </p:bg>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85800" y="3200400"/>
            <a:ext cx="7772400" cy="2895600"/>
          </a:xfrm>
        </p:spPr>
        <p:txBody>
          <a:bodyPr/>
          <a:lstStyle/>
          <a:p>
            <a:pPr eaLnBrk="1" hangingPunct="1">
              <a:buFont typeface="Wingdings" pitchFamily="2" charset="2"/>
              <a:buChar char="Ø"/>
            </a:pPr>
            <a:r>
              <a:rPr lang="en-US" i="1" u="sng" smtClean="0"/>
              <a:t>3. Sampling and testing</a:t>
            </a:r>
            <a:endParaRPr lang="en-US" smtClean="0"/>
          </a:p>
          <a:p>
            <a:pPr eaLnBrk="1" hangingPunct="1">
              <a:buFont typeface="Wingdings" pitchFamily="2" charset="2"/>
              <a:buChar char="Ø"/>
            </a:pPr>
            <a:r>
              <a:rPr lang="en-US" b="1" smtClean="0"/>
              <a:t>Sampling and testing shall be as per IS 516, IS 1199 and other relevant Indian or equivalent International standards.</a:t>
            </a:r>
            <a:endParaRPr lang="en-US" smtClean="0"/>
          </a:p>
          <a:p>
            <a:pPr eaLnBrk="1" hangingPunct="1"/>
            <a:endParaRPr lang="en-US" smtClean="0"/>
          </a:p>
        </p:txBody>
      </p:sp>
      <p:pic>
        <p:nvPicPr>
          <p:cNvPr id="9219" name="Picture 3"/>
          <p:cNvPicPr>
            <a:picLocks noChangeAspect="1" noChangeArrowheads="1"/>
          </p:cNvPicPr>
          <p:nvPr/>
        </p:nvPicPr>
        <p:blipFill>
          <a:blip r:embed="rId2" cstate="print"/>
          <a:srcRect t="15483" b="23141"/>
          <a:stretch>
            <a:fillRect/>
          </a:stretch>
        </p:blipFill>
        <p:spPr bwMode="auto">
          <a:xfrm>
            <a:off x="838200" y="780218"/>
            <a:ext cx="4572000" cy="2209800"/>
          </a:xfrm>
          <a:prstGeom prst="snip2Same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Let us understand sampling properly!!!</a:t>
            </a:r>
          </a:p>
          <a:p>
            <a:pPr>
              <a:defRPr/>
            </a:pPr>
            <a:endParaRPr lang="en-US" dirty="0"/>
          </a:p>
          <a:p>
            <a:pPr marL="0" indent="0">
              <a:buFont typeface="Wingdings" pitchFamily="2" charset="2"/>
              <a:buNone/>
              <a:defRPr/>
            </a:pPr>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extLst>
      <p:ext uri="{BB962C8B-B14F-4D97-AF65-F5344CB8AC3E}">
        <p14:creationId xmlns:p14="http://schemas.microsoft.com/office/powerpoint/2010/main" val="1368563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463" y="333375"/>
            <a:ext cx="8748712" cy="5792788"/>
          </a:xfrm>
          <a:ln w="28575">
            <a:solidFill>
              <a:schemeClr val="tx1"/>
            </a:solidFill>
          </a:ln>
        </p:spPr>
        <p:txBody>
          <a:bodyPr>
            <a:normAutofit/>
          </a:bodyPr>
          <a:lstStyle/>
          <a:p>
            <a:pPr marL="0" indent="0">
              <a:buFont typeface="Wingdings" pitchFamily="2" charset="2"/>
              <a:buNone/>
              <a:defRPr/>
            </a:pPr>
            <a:endParaRPr lang="en-US" sz="2800" dirty="0" smtClean="0">
              <a:latin typeface="Palatino Linotype" pitchFamily="18" charset="0"/>
            </a:endParaRPr>
          </a:p>
          <a:p>
            <a:pPr marL="0" indent="0">
              <a:buFont typeface="Wingdings" pitchFamily="2" charset="2"/>
              <a:buNone/>
              <a:defRPr/>
            </a:pPr>
            <a:r>
              <a:rPr lang="en-US" sz="2800" dirty="0" smtClean="0">
                <a:latin typeface="Palatino Linotype" pitchFamily="18" charset="0"/>
              </a:rPr>
              <a:t>Sampling of concrete:</a:t>
            </a:r>
          </a:p>
          <a:p>
            <a:pPr lvl="1" indent="-342900">
              <a:defRPr/>
            </a:pPr>
            <a:r>
              <a:rPr lang="en-US" sz="2000" dirty="0" smtClean="0">
                <a:latin typeface="Palatino Linotype" pitchFamily="18" charset="0"/>
              </a:rPr>
              <a:t>As per IS 4926:2003</a:t>
            </a:r>
          </a:p>
          <a:p>
            <a:pPr lvl="1" indent="-342900">
              <a:defRPr/>
            </a:pPr>
            <a:r>
              <a:rPr lang="en-US" sz="2000" dirty="0" smtClean="0">
                <a:latin typeface="Palatino Linotype" pitchFamily="18" charset="0"/>
              </a:rPr>
              <a:t>Annex C</a:t>
            </a:r>
          </a:p>
          <a:p>
            <a:pPr lvl="1" indent="-342900">
              <a:defRPr/>
            </a:pPr>
            <a:r>
              <a:rPr lang="en-US" sz="2000" dirty="0" smtClean="0">
                <a:latin typeface="Palatino Linotype" pitchFamily="18" charset="0"/>
              </a:rPr>
              <a:t>Page 11</a:t>
            </a:r>
          </a:p>
          <a:p>
            <a:pPr lvl="1" indent="-342900">
              <a:defRPr/>
            </a:pPr>
            <a:r>
              <a:rPr lang="en-US" sz="2000" dirty="0" smtClean="0">
                <a:latin typeface="Palatino Linotype" pitchFamily="18" charset="0"/>
              </a:rPr>
              <a:t>Clause 6.1</a:t>
            </a:r>
          </a:p>
          <a:p>
            <a:pPr lvl="1" indent="-342900">
              <a:defRPr/>
            </a:pPr>
            <a:endParaRPr lang="en-US" sz="2000" dirty="0" smtClean="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t="20319" b="30492"/>
          <a:stretch>
            <a:fillRect/>
          </a:stretch>
        </p:blipFill>
        <p:spPr bwMode="auto">
          <a:xfrm>
            <a:off x="144463" y="2924175"/>
            <a:ext cx="8748712" cy="3673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extLst>
      <p:ext uri="{BB962C8B-B14F-4D97-AF65-F5344CB8AC3E}">
        <p14:creationId xmlns:p14="http://schemas.microsoft.com/office/powerpoint/2010/main" val="1719258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8675" name="Picture 3" descr="a"/>
          <p:cNvPicPr>
            <a:picLocks noChangeAspect="1" noChangeArrowheads="1"/>
          </p:cNvPicPr>
          <p:nvPr/>
        </p:nvPicPr>
        <p:blipFill>
          <a:blip r:embed="rId2" cstate="print"/>
          <a:srcRect l="-3113" r="-2399" b="49409"/>
          <a:stretch>
            <a:fillRect/>
          </a:stretch>
        </p:blipFill>
        <p:spPr bwMode="auto">
          <a:xfrm>
            <a:off x="0" y="457200"/>
            <a:ext cx="8382000" cy="4572000"/>
          </a:xfrm>
          <a:prstGeom prst="rect">
            <a:avLst/>
          </a:prstGeom>
          <a:noFill/>
          <a:ln w="9525">
            <a:noFill/>
            <a:miter lim="800000"/>
            <a:headEnd/>
            <a:tailEnd/>
          </a:ln>
        </p:spPr>
      </p:pic>
      <p:sp>
        <p:nvSpPr>
          <p:cNvPr id="28676" name="Rectangle 5"/>
          <p:cNvSpPr>
            <a:spLocks noChangeArrowheads="1"/>
          </p:cNvSpPr>
          <p:nvPr/>
        </p:nvSpPr>
        <p:spPr bwMode="auto">
          <a:xfrm>
            <a:off x="0" y="5562600"/>
            <a:ext cx="8810625" cy="554038"/>
          </a:xfrm>
          <a:prstGeom prst="rect">
            <a:avLst/>
          </a:prstGeom>
          <a:noFill/>
          <a:ln w="9525">
            <a:noFill/>
            <a:miter lim="800000"/>
            <a:headEnd/>
            <a:tailEnd/>
          </a:ln>
        </p:spPr>
        <p:txBody>
          <a:bodyPr wrap="none" anchor="ctr">
            <a:spAutoFit/>
          </a:bodyPr>
          <a:lstStyle/>
          <a:p>
            <a:pPr eaLnBrk="1" hangingPunct="1"/>
            <a:r>
              <a:rPr lang="en-US" sz="1200" b="1">
                <a:solidFill>
                  <a:srgbClr val="000000"/>
                </a:solidFill>
                <a:latin typeface="Arial" charset="0"/>
                <a:cs typeface="Times New Roman" pitchFamily="18" charset="0"/>
              </a:rPr>
              <a:t>The frequency of testing shall be as per IS 456 OR as mutually agreed with the customer by the producer of concrete. </a:t>
            </a:r>
            <a:endParaRPr lang="en-US" sz="1200">
              <a:latin typeface="Arial" charset="0"/>
            </a:endParaRPr>
          </a:p>
          <a:p>
            <a:endParaRPr lang="en-US">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60" y="20820"/>
            <a:ext cx="1359197" cy="41640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296150" cy="4886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extLst>
      <p:ext uri="{BB962C8B-B14F-4D97-AF65-F5344CB8AC3E}">
        <p14:creationId xmlns:p14="http://schemas.microsoft.com/office/powerpoint/2010/main" val="3851501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65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9291"/>
            <a:ext cx="1021186" cy="3128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447800" cy="443547"/>
          </a:xfrm>
          <a:prstGeom prst="rect">
            <a:avLst/>
          </a:prstGeom>
        </p:spPr>
      </p:pic>
    </p:spTree>
    <p:extLst>
      <p:ext uri="{BB962C8B-B14F-4D97-AF65-F5344CB8AC3E}">
        <p14:creationId xmlns:p14="http://schemas.microsoft.com/office/powerpoint/2010/main" val="4127700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descr="Image result for pictures of SCC concrete 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extLst>
      <p:ext uri="{BB962C8B-B14F-4D97-AF65-F5344CB8AC3E}">
        <p14:creationId xmlns:p14="http://schemas.microsoft.com/office/powerpoint/2010/main" val="3792888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geopolymer.org/wp-content/uploads/Tiwanaku-Pumapunku-300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00" y="838200"/>
            <a:ext cx="84672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extLst>
      <p:ext uri="{BB962C8B-B14F-4D97-AF65-F5344CB8AC3E}">
        <p14:creationId xmlns:p14="http://schemas.microsoft.com/office/powerpoint/2010/main" val="4274319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799"/>
            <a:ext cx="5581650" cy="495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extLst>
      <p:ext uri="{BB962C8B-B14F-4D97-AF65-F5344CB8AC3E}">
        <p14:creationId xmlns:p14="http://schemas.microsoft.com/office/powerpoint/2010/main" val="1794919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84758"/>
            <a:ext cx="8522915" cy="521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extLst>
      <p:ext uri="{BB962C8B-B14F-4D97-AF65-F5344CB8AC3E}">
        <p14:creationId xmlns:p14="http://schemas.microsoft.com/office/powerpoint/2010/main" val="2603131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8639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extLst>
      <p:ext uri="{BB962C8B-B14F-4D97-AF65-F5344CB8AC3E}">
        <p14:creationId xmlns:p14="http://schemas.microsoft.com/office/powerpoint/2010/main" val="264591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a2"/>
          <p:cNvPicPr>
            <a:picLocks noChangeAspect="1" noChangeArrowheads="1"/>
          </p:cNvPicPr>
          <p:nvPr/>
        </p:nvPicPr>
        <p:blipFill>
          <a:blip r:embed="rId2">
            <a:extLst>
              <a:ext uri="{28A0092B-C50C-407E-A947-70E740481C1C}">
                <a14:useLocalDpi xmlns:a14="http://schemas.microsoft.com/office/drawing/2010/main" val="0"/>
              </a:ext>
            </a:extLst>
          </a:blip>
          <a:srcRect b="43678"/>
          <a:stretch>
            <a:fillRect/>
          </a:stretch>
        </p:blipFill>
        <p:spPr bwMode="auto">
          <a:xfrm>
            <a:off x="-1066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76694"/>
            <a:ext cx="1495117" cy="458044"/>
          </a:xfrm>
          <a:prstGeom prst="rect">
            <a:avLst/>
          </a:prstGeom>
        </p:spPr>
      </p:pic>
    </p:spTree>
    <p:extLst>
      <p:ext uri="{BB962C8B-B14F-4D97-AF65-F5344CB8AC3E}">
        <p14:creationId xmlns:p14="http://schemas.microsoft.com/office/powerpoint/2010/main" val="1777850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descr="a3"/>
          <p:cNvPicPr>
            <a:picLocks noChangeAspect="1" noChangeArrowheads="1"/>
          </p:cNvPicPr>
          <p:nvPr/>
        </p:nvPicPr>
        <p:blipFill>
          <a:blip r:embed="rId2">
            <a:extLst>
              <a:ext uri="{28A0092B-C50C-407E-A947-70E740481C1C}">
                <a14:useLocalDpi xmlns:a14="http://schemas.microsoft.com/office/drawing/2010/main" val="0"/>
              </a:ext>
            </a:extLst>
          </a:blip>
          <a:srcRect b="41510"/>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560" y="20820"/>
            <a:ext cx="1359197" cy="416403"/>
          </a:xfrm>
          <a:prstGeom prst="rect">
            <a:avLst/>
          </a:prstGeom>
        </p:spPr>
      </p:pic>
    </p:spTree>
    <p:extLst>
      <p:ext uri="{BB962C8B-B14F-4D97-AF65-F5344CB8AC3E}">
        <p14:creationId xmlns:p14="http://schemas.microsoft.com/office/powerpoint/2010/main" val="1851952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en-US" cap="none" smtClean="0">
              <a:effectLst/>
            </a:endParaRPr>
          </a:p>
        </p:txBody>
      </p:sp>
      <p:sp>
        <p:nvSpPr>
          <p:cNvPr id="30723" name="Rectangle 3"/>
          <p:cNvSpPr>
            <a:spLocks noGrp="1"/>
          </p:cNvSpPr>
          <p:nvPr>
            <p:ph type="body" idx="4294967295"/>
          </p:nvPr>
        </p:nvSpPr>
        <p:spPr/>
        <p:txBody>
          <a:bodyPr/>
          <a:lstStyle/>
          <a:p>
            <a:endParaRPr lang="en-US" smtClean="0"/>
          </a:p>
        </p:txBody>
      </p:sp>
      <p:pic>
        <p:nvPicPr>
          <p:cNvPr id="30724" name="Picture 4" descr="LAB14"/>
          <p:cNvPicPr>
            <a:picLocks noChangeAspect="1" noChangeArrowheads="1"/>
          </p:cNvPicPr>
          <p:nvPr/>
        </p:nvPicPr>
        <p:blipFill>
          <a:blip r:embed="rId2" cstate="print">
            <a:lum bright="-12000" contrast="24000"/>
          </a:blip>
          <a:srcRect l="2460" r="4121" b="7114"/>
          <a:stretch>
            <a:fillRect/>
          </a:stretch>
        </p:blipFill>
        <p:spPr bwMode="auto">
          <a:xfrm>
            <a:off x="0" y="0"/>
            <a:ext cx="5715000" cy="6858000"/>
          </a:xfrm>
          <a:prstGeom prst="rect">
            <a:avLst/>
          </a:prstGeom>
          <a:noFill/>
          <a:ln w="9525">
            <a:noFill/>
            <a:miter lim="800000"/>
            <a:headEnd/>
            <a:tailEnd/>
          </a:ln>
        </p:spPr>
      </p:pic>
      <p:sp>
        <p:nvSpPr>
          <p:cNvPr id="62469" name="Text Box 5"/>
          <p:cNvSpPr txBox="1">
            <a:spLocks noChangeArrowheads="1"/>
          </p:cNvSpPr>
          <p:nvPr/>
        </p:nvSpPr>
        <p:spPr bwMode="auto">
          <a:xfrm>
            <a:off x="5783263" y="454025"/>
            <a:ext cx="3360737" cy="1920875"/>
          </a:xfrm>
          <a:prstGeom prst="rect">
            <a:avLst/>
          </a:prstGeom>
          <a:solidFill>
            <a:schemeClr val="accent2"/>
          </a:solidFill>
          <a:ln>
            <a:noFill/>
          </a:ln>
          <a:effectLst>
            <a:prstShdw prst="shdw18" dist="17961" dir="13500000">
              <a:schemeClr val="accent2">
                <a:gamma/>
                <a:shade val="60000"/>
                <a:invGamma/>
              </a:schemeClr>
            </a:prstShdw>
          </a:effectLst>
          <a:extLst/>
        </p:spPr>
        <p:txBody>
          <a:bodyPr>
            <a:spAutoFit/>
          </a:bodyPr>
          <a:lstStyle/>
          <a:p>
            <a:pPr algn="ctr">
              <a:defRPr/>
            </a:pPr>
            <a:r>
              <a:rPr lang="en-US" sz="4000" b="1">
                <a:solidFill>
                  <a:schemeClr val="folHlink"/>
                </a:solidFill>
                <a:effectLst>
                  <a:outerShdw blurRad="38100" dist="38100" dir="2700000" algn="tl">
                    <a:srgbClr val="000000"/>
                  </a:outerShdw>
                </a:effectLst>
                <a:latin typeface="Tahoma" pitchFamily="34" charset="0"/>
              </a:rPr>
              <a:t>Curing Room</a:t>
            </a:r>
          </a:p>
          <a:p>
            <a:pPr algn="ctr">
              <a:defRPr/>
            </a:pPr>
            <a:r>
              <a:rPr lang="en-US" sz="4000" b="1">
                <a:solidFill>
                  <a:schemeClr val="folHlink"/>
                </a:solidFill>
                <a:effectLst>
                  <a:outerShdw blurRad="38100" dist="38100" dir="2700000" algn="tl">
                    <a:srgbClr val="000000"/>
                  </a:outerShdw>
                </a:effectLst>
                <a:latin typeface="Tahoma" pitchFamily="34" charset="0"/>
              </a:rPr>
              <a:t>with Tanks</a:t>
            </a:r>
          </a:p>
        </p:txBody>
      </p:sp>
      <p:sp>
        <p:nvSpPr>
          <p:cNvPr id="62470" name="Text Box 6"/>
          <p:cNvSpPr txBox="1">
            <a:spLocks noChangeArrowheads="1"/>
          </p:cNvSpPr>
          <p:nvPr/>
        </p:nvSpPr>
        <p:spPr bwMode="auto">
          <a:xfrm>
            <a:off x="5795963" y="3352800"/>
            <a:ext cx="3154362" cy="1190625"/>
          </a:xfrm>
          <a:prstGeom prst="rect">
            <a:avLst/>
          </a:prstGeom>
          <a:solidFill>
            <a:schemeClr val="accent2"/>
          </a:solidFill>
          <a:ln>
            <a:noFill/>
          </a:ln>
          <a:effectLst>
            <a:prstShdw prst="shdw18" dist="17961" dir="13500000">
              <a:schemeClr val="accent2">
                <a:gamma/>
                <a:shade val="60000"/>
                <a:invGamma/>
              </a:schemeClr>
            </a:prstShdw>
          </a:effectLst>
          <a:extLst/>
        </p:spPr>
        <p:txBody>
          <a:bodyPr wrap="none">
            <a:spAutoFit/>
          </a:bodyPr>
          <a:lstStyle/>
          <a:p>
            <a:pPr algn="ctr"/>
            <a:r>
              <a:rPr lang="en-US" sz="3600" b="1">
                <a:solidFill>
                  <a:schemeClr val="folHlink"/>
                </a:solidFill>
                <a:effectLst>
                  <a:outerShdw blurRad="38100" dist="38100" dir="2700000" algn="tl">
                    <a:srgbClr val="000000"/>
                  </a:outerShdw>
                </a:effectLst>
                <a:latin typeface="Tahoma" pitchFamily="34" charset="0"/>
              </a:rPr>
              <a:t>Temperature</a:t>
            </a:r>
          </a:p>
          <a:p>
            <a:pPr algn="ctr"/>
            <a:r>
              <a:rPr lang="en-US" sz="3600" b="1">
                <a:solidFill>
                  <a:schemeClr val="folHlink"/>
                </a:solidFill>
                <a:effectLst>
                  <a:outerShdw blurRad="38100" dist="38100" dir="2700000" algn="tl">
                    <a:srgbClr val="000000"/>
                  </a:outerShdw>
                </a:effectLst>
                <a:latin typeface="Tahoma" pitchFamily="34" charset="0"/>
              </a:rPr>
              <a:t>controlled</a:t>
            </a:r>
            <a:endParaRPr lang="en-US" sz="3600" b="1">
              <a:solidFill>
                <a:schemeClr val="folHlink"/>
              </a:solidFill>
              <a:latin typeface="Tahom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en-US" cap="none" smtClean="0">
              <a:effectLst/>
            </a:endParaRPr>
          </a:p>
        </p:txBody>
      </p:sp>
      <p:sp>
        <p:nvSpPr>
          <p:cNvPr id="31747" name="Rectangle 3"/>
          <p:cNvSpPr>
            <a:spLocks noGrp="1"/>
          </p:cNvSpPr>
          <p:nvPr>
            <p:ph type="body" idx="4294967295"/>
          </p:nvPr>
        </p:nvSpPr>
        <p:spPr/>
        <p:txBody>
          <a:bodyPr/>
          <a:lstStyle/>
          <a:p>
            <a:endParaRPr lang="en-US" smtClean="0"/>
          </a:p>
        </p:txBody>
      </p:sp>
      <p:pic>
        <p:nvPicPr>
          <p:cNvPr id="31748" name="Picture 4" descr="chen8"/>
          <p:cNvPicPr>
            <a:picLocks noChangeAspect="1" noChangeArrowheads="1"/>
          </p:cNvPicPr>
          <p:nvPr/>
        </p:nvPicPr>
        <p:blipFill>
          <a:blip r:embed="rId2" cstate="print">
            <a:lum bright="70000" contrast="-70000"/>
          </a:blip>
          <a:srcRect/>
          <a:stretch>
            <a:fillRect/>
          </a:stretch>
        </p:blipFill>
        <p:spPr bwMode="auto">
          <a:xfrm>
            <a:off x="-457200" y="76200"/>
            <a:ext cx="9601200" cy="6965950"/>
          </a:xfrm>
          <a:prstGeom prst="rect">
            <a:avLst/>
          </a:prstGeom>
          <a:noFill/>
          <a:ln w="9525">
            <a:noFill/>
            <a:miter lim="800000"/>
            <a:headEnd/>
            <a:tailEnd/>
          </a:ln>
        </p:spPr>
      </p:pic>
      <p:sp>
        <p:nvSpPr>
          <p:cNvPr id="31749" name="Text Box 5"/>
          <p:cNvSpPr txBox="1">
            <a:spLocks noChangeArrowheads="1"/>
          </p:cNvSpPr>
          <p:nvPr/>
        </p:nvSpPr>
        <p:spPr bwMode="auto">
          <a:xfrm>
            <a:off x="1295400" y="0"/>
            <a:ext cx="6858000" cy="1077218"/>
          </a:xfrm>
          <a:prstGeom prst="rect">
            <a:avLst/>
          </a:prstGeom>
          <a:solidFill>
            <a:srgbClr val="FFFF00"/>
          </a:solidFill>
          <a:ln w="12700">
            <a:noFill/>
            <a:miter lim="800000"/>
            <a:headEnd/>
            <a:tailEnd/>
          </a:ln>
        </p:spPr>
        <p:txBody>
          <a:bodyPr wrap="square">
            <a:spAutoFit/>
          </a:bodyPr>
          <a:lstStyle/>
          <a:p>
            <a:pPr algn="ctr"/>
            <a:r>
              <a:rPr lang="en-US" sz="3200" dirty="0">
                <a:solidFill>
                  <a:schemeClr val="hlink"/>
                </a:solidFill>
                <a:latin typeface="Tahoma" pitchFamily="34" charset="0"/>
              </a:rPr>
              <a:t>KEY ASPECTS OF SAMPLING, CUBE </a:t>
            </a:r>
          </a:p>
          <a:p>
            <a:pPr algn="ctr"/>
            <a:r>
              <a:rPr lang="en-US" sz="3200" dirty="0">
                <a:solidFill>
                  <a:schemeClr val="hlink"/>
                </a:solidFill>
                <a:latin typeface="Tahoma" pitchFamily="34" charset="0"/>
              </a:rPr>
              <a:t>MAKING, CURING AND TESTING</a:t>
            </a:r>
          </a:p>
        </p:txBody>
      </p:sp>
      <p:sp>
        <p:nvSpPr>
          <p:cNvPr id="31750" name="Text Box 6"/>
          <p:cNvSpPr txBox="1">
            <a:spLocks noChangeArrowheads="1"/>
          </p:cNvSpPr>
          <p:nvPr/>
        </p:nvSpPr>
        <p:spPr bwMode="auto">
          <a:xfrm>
            <a:off x="1165225" y="1219200"/>
            <a:ext cx="5605463"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REPRESENTATIVE SAMPLE FROM TRUCK MIXER</a:t>
            </a:r>
          </a:p>
        </p:txBody>
      </p:sp>
      <p:sp>
        <p:nvSpPr>
          <p:cNvPr id="63495" name="AutoShape 7"/>
          <p:cNvSpPr>
            <a:spLocks noChangeArrowheads="1"/>
          </p:cNvSpPr>
          <p:nvPr/>
        </p:nvSpPr>
        <p:spPr bwMode="auto">
          <a:xfrm>
            <a:off x="914400" y="1295400"/>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63496" name="AutoShape 8"/>
          <p:cNvSpPr>
            <a:spLocks noChangeArrowheads="1"/>
          </p:cNvSpPr>
          <p:nvPr/>
        </p:nvSpPr>
        <p:spPr bwMode="auto">
          <a:xfrm>
            <a:off x="903288" y="3581400"/>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63497" name="AutoShape 9"/>
          <p:cNvSpPr>
            <a:spLocks noChangeArrowheads="1"/>
          </p:cNvSpPr>
          <p:nvPr/>
        </p:nvSpPr>
        <p:spPr bwMode="auto">
          <a:xfrm>
            <a:off x="903288" y="1752600"/>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63498" name="AutoShape 10"/>
          <p:cNvSpPr>
            <a:spLocks noChangeArrowheads="1"/>
          </p:cNvSpPr>
          <p:nvPr/>
        </p:nvSpPr>
        <p:spPr bwMode="auto">
          <a:xfrm>
            <a:off x="903288" y="4953000"/>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63499" name="AutoShape 11"/>
          <p:cNvSpPr>
            <a:spLocks noChangeArrowheads="1"/>
          </p:cNvSpPr>
          <p:nvPr/>
        </p:nvSpPr>
        <p:spPr bwMode="auto">
          <a:xfrm>
            <a:off x="893763" y="4059238"/>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63500" name="AutoShape 12"/>
          <p:cNvSpPr>
            <a:spLocks noChangeArrowheads="1"/>
          </p:cNvSpPr>
          <p:nvPr/>
        </p:nvSpPr>
        <p:spPr bwMode="auto">
          <a:xfrm>
            <a:off x="903288" y="2209800"/>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63501" name="AutoShape 13"/>
          <p:cNvSpPr>
            <a:spLocks noChangeArrowheads="1"/>
          </p:cNvSpPr>
          <p:nvPr/>
        </p:nvSpPr>
        <p:spPr bwMode="auto">
          <a:xfrm>
            <a:off x="914400" y="3135313"/>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63502" name="AutoShape 14"/>
          <p:cNvSpPr>
            <a:spLocks noChangeArrowheads="1"/>
          </p:cNvSpPr>
          <p:nvPr/>
        </p:nvSpPr>
        <p:spPr bwMode="auto">
          <a:xfrm>
            <a:off x="893763" y="2667000"/>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63503" name="AutoShape 15"/>
          <p:cNvSpPr>
            <a:spLocks noChangeArrowheads="1"/>
          </p:cNvSpPr>
          <p:nvPr/>
        </p:nvSpPr>
        <p:spPr bwMode="auto">
          <a:xfrm>
            <a:off x="903288" y="4464050"/>
            <a:ext cx="228600" cy="228600"/>
          </a:xfrm>
          <a:prstGeom prst="star5">
            <a:avLst/>
          </a:prstGeom>
          <a:solidFill>
            <a:srgbClr val="FF9933"/>
          </a:solidFill>
          <a:ln w="12700">
            <a:solidFill>
              <a:schemeClr val="tx1"/>
            </a:solidFill>
            <a:miter lim="800000"/>
            <a:headEnd/>
            <a:tailEnd/>
          </a:ln>
          <a:effectLst/>
          <a:extLst/>
        </p:spPr>
        <p:txBody>
          <a:bodyPr wrap="none" anchor="ctr"/>
          <a:lstStyle/>
          <a:p>
            <a:pPr>
              <a:defRPr/>
            </a:pPr>
            <a:endParaRPr lang="en-US"/>
          </a:p>
        </p:txBody>
      </p:sp>
      <p:sp>
        <p:nvSpPr>
          <p:cNvPr id="31760" name="Text Box 16"/>
          <p:cNvSpPr txBox="1">
            <a:spLocks noChangeArrowheads="1"/>
          </p:cNvSpPr>
          <p:nvPr/>
        </p:nvSpPr>
        <p:spPr bwMode="auto">
          <a:xfrm>
            <a:off x="1143000" y="1676400"/>
            <a:ext cx="2725738"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REMIXING OF SAMPLE</a:t>
            </a:r>
          </a:p>
        </p:txBody>
      </p:sp>
      <p:sp>
        <p:nvSpPr>
          <p:cNvPr id="31761" name="Text Box 17"/>
          <p:cNvSpPr txBox="1">
            <a:spLocks noChangeArrowheads="1"/>
          </p:cNvSpPr>
          <p:nvPr/>
        </p:nvSpPr>
        <p:spPr bwMode="auto">
          <a:xfrm>
            <a:off x="1165225" y="2590800"/>
            <a:ext cx="4273550"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FULL COMPACTION OF EACH LAYER</a:t>
            </a:r>
          </a:p>
        </p:txBody>
      </p:sp>
      <p:sp>
        <p:nvSpPr>
          <p:cNvPr id="31762" name="Text Box 18"/>
          <p:cNvSpPr txBox="1">
            <a:spLocks noChangeArrowheads="1"/>
          </p:cNvSpPr>
          <p:nvPr/>
        </p:nvSpPr>
        <p:spPr bwMode="auto">
          <a:xfrm>
            <a:off x="1165225" y="3048000"/>
            <a:ext cx="4789488"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MAINTAINING CUBE MOIST OVERNIGHT</a:t>
            </a:r>
          </a:p>
        </p:txBody>
      </p:sp>
      <p:sp>
        <p:nvSpPr>
          <p:cNvPr id="31763" name="Text Box 19"/>
          <p:cNvSpPr txBox="1">
            <a:spLocks noChangeArrowheads="1"/>
          </p:cNvSpPr>
          <p:nvPr/>
        </p:nvSpPr>
        <p:spPr bwMode="auto">
          <a:xfrm>
            <a:off x="1160463" y="3946525"/>
            <a:ext cx="4032250"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OBSERVATION OF CUBE FAULTS, </a:t>
            </a:r>
          </a:p>
        </p:txBody>
      </p:sp>
      <p:sp>
        <p:nvSpPr>
          <p:cNvPr id="63508" name="Text Box 20"/>
          <p:cNvSpPr txBox="1">
            <a:spLocks noChangeArrowheads="1"/>
          </p:cNvSpPr>
          <p:nvPr/>
        </p:nvSpPr>
        <p:spPr bwMode="auto">
          <a:xfrm>
            <a:off x="1165225" y="4403725"/>
            <a:ext cx="6359525"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ACCURATE MEASUREMENT OF DIMENSION &amp; WEIGHT</a:t>
            </a:r>
          </a:p>
        </p:txBody>
      </p:sp>
      <p:sp>
        <p:nvSpPr>
          <p:cNvPr id="63509" name="Text Box 21"/>
          <p:cNvSpPr txBox="1">
            <a:spLocks noChangeArrowheads="1"/>
          </p:cNvSpPr>
          <p:nvPr/>
        </p:nvSpPr>
        <p:spPr bwMode="auto">
          <a:xfrm>
            <a:off x="1176338" y="4860925"/>
            <a:ext cx="6305550"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ACCURATE MEASUREMENT OF DENSITY &amp; STRENGTH</a:t>
            </a:r>
          </a:p>
        </p:txBody>
      </p:sp>
      <p:sp>
        <p:nvSpPr>
          <p:cNvPr id="31766" name="Text Box 22"/>
          <p:cNvSpPr txBox="1">
            <a:spLocks noChangeArrowheads="1"/>
          </p:cNvSpPr>
          <p:nvPr/>
        </p:nvSpPr>
        <p:spPr bwMode="auto">
          <a:xfrm>
            <a:off x="1177925" y="3505200"/>
            <a:ext cx="5745163"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CURING CUBES UNDER STANDARD CONDITIONS</a:t>
            </a:r>
          </a:p>
        </p:txBody>
      </p:sp>
      <p:sp>
        <p:nvSpPr>
          <p:cNvPr id="31767" name="Text Box 23"/>
          <p:cNvSpPr txBox="1">
            <a:spLocks noChangeArrowheads="1"/>
          </p:cNvSpPr>
          <p:nvPr/>
        </p:nvSpPr>
        <p:spPr bwMode="auto">
          <a:xfrm>
            <a:off x="1154113" y="2117725"/>
            <a:ext cx="6099175" cy="396875"/>
          </a:xfrm>
          <a:prstGeom prst="rect">
            <a:avLst/>
          </a:prstGeom>
          <a:solidFill>
            <a:srgbClr val="FF9933"/>
          </a:solidFill>
          <a:ln w="12700">
            <a:noFill/>
            <a:miter lim="800000"/>
            <a:headEnd/>
            <a:tailEnd/>
          </a:ln>
        </p:spPr>
        <p:txBody>
          <a:bodyPr wrap="none">
            <a:spAutoFit/>
          </a:bodyPr>
          <a:lstStyle/>
          <a:p>
            <a:r>
              <a:rPr lang="en-US" sz="2000">
                <a:solidFill>
                  <a:schemeClr val="folHlink"/>
                </a:solidFill>
                <a:latin typeface="Tahoma" pitchFamily="34" charset="0"/>
              </a:rPr>
              <a:t>STANDARD CUBE MOULDS ASSEMBLED AND OILED </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609" y="377336"/>
            <a:ext cx="1359197" cy="4164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5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63508"/>
                                        </p:tgtEl>
                                        <p:attrNameLst>
                                          <p:attrName>style.visibility</p:attrName>
                                        </p:attrNameLst>
                                      </p:cBhvr>
                                      <p:to>
                                        <p:strVal val="visible"/>
                                      </p:to>
                                    </p:set>
                                    <p:animEffect transition="in" filter="checkerboard(across)">
                                      <p:cBhvr>
                                        <p:cTn id="11" dur="500"/>
                                        <p:tgtEl>
                                          <p:spTgt spid="635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34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3509"/>
                                        </p:tgtEl>
                                        <p:attrNameLst>
                                          <p:attrName>style.visibility</p:attrName>
                                        </p:attrNameLst>
                                      </p:cBhvr>
                                      <p:to>
                                        <p:strVal val="visible"/>
                                      </p:to>
                                    </p:set>
                                    <p:animEffect transition="in" filter="dissolve">
                                      <p:cBhvr>
                                        <p:cTn id="20" dur="500"/>
                                        <p:tgtEl>
                                          <p:spTgt spid="63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8" grpId="0" animBg="1" autoUpdateAnimBg="0"/>
      <p:bldP spid="6350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3"/>
          <p:cNvSpPr>
            <a:spLocks noGrp="1"/>
          </p:cNvSpPr>
          <p:nvPr>
            <p:ph type="body" idx="4294967295"/>
          </p:nvPr>
        </p:nvSpPr>
        <p:spPr/>
        <p:txBody>
          <a:bodyPr/>
          <a:lstStyle/>
          <a:p>
            <a:endParaRPr lang="en-US" dirty="0" smtClean="0"/>
          </a:p>
        </p:txBody>
      </p:sp>
      <p:sp>
        <p:nvSpPr>
          <p:cNvPr id="32771" name="Line 4"/>
          <p:cNvSpPr>
            <a:spLocks noChangeShapeType="1"/>
          </p:cNvSpPr>
          <p:nvPr/>
        </p:nvSpPr>
        <p:spPr bwMode="auto">
          <a:xfrm>
            <a:off x="3657600" y="6310313"/>
            <a:ext cx="4572000" cy="0"/>
          </a:xfrm>
          <a:prstGeom prst="line">
            <a:avLst/>
          </a:prstGeom>
          <a:noFill/>
          <a:ln w="9525">
            <a:solidFill>
              <a:schemeClr val="bg1"/>
            </a:solidFill>
            <a:round/>
            <a:headEnd/>
            <a:tailEnd/>
          </a:ln>
        </p:spPr>
        <p:txBody>
          <a:bodyPr wrap="none" anchor="ctr"/>
          <a:lstStyle/>
          <a:p>
            <a:endParaRPr lang="en-US"/>
          </a:p>
        </p:txBody>
      </p:sp>
      <p:sp>
        <p:nvSpPr>
          <p:cNvPr id="32772" name="Line 5"/>
          <p:cNvSpPr>
            <a:spLocks noChangeShapeType="1"/>
          </p:cNvSpPr>
          <p:nvPr/>
        </p:nvSpPr>
        <p:spPr bwMode="auto">
          <a:xfrm>
            <a:off x="7315200" y="366713"/>
            <a:ext cx="0" cy="6019800"/>
          </a:xfrm>
          <a:prstGeom prst="line">
            <a:avLst/>
          </a:prstGeom>
          <a:noFill/>
          <a:ln w="57150">
            <a:solidFill>
              <a:schemeClr val="bg1"/>
            </a:solidFill>
            <a:round/>
            <a:headEnd/>
            <a:tailEnd/>
          </a:ln>
        </p:spPr>
        <p:txBody>
          <a:bodyPr wrap="none" anchor="ctr"/>
          <a:lstStyle/>
          <a:p>
            <a:endParaRPr lang="en-US"/>
          </a:p>
        </p:txBody>
      </p:sp>
      <p:sp>
        <p:nvSpPr>
          <p:cNvPr id="32773" name="Line 6"/>
          <p:cNvSpPr>
            <a:spLocks noChangeShapeType="1"/>
          </p:cNvSpPr>
          <p:nvPr/>
        </p:nvSpPr>
        <p:spPr bwMode="auto">
          <a:xfrm>
            <a:off x="6400800" y="6310313"/>
            <a:ext cx="0" cy="76200"/>
          </a:xfrm>
          <a:prstGeom prst="line">
            <a:avLst/>
          </a:prstGeom>
          <a:noFill/>
          <a:ln w="9525">
            <a:solidFill>
              <a:schemeClr val="bg1"/>
            </a:solidFill>
            <a:round/>
            <a:headEnd/>
            <a:tailEnd/>
          </a:ln>
        </p:spPr>
        <p:txBody>
          <a:bodyPr wrap="none" anchor="ctr"/>
          <a:lstStyle/>
          <a:p>
            <a:endParaRPr lang="en-US"/>
          </a:p>
        </p:txBody>
      </p:sp>
      <p:sp>
        <p:nvSpPr>
          <p:cNvPr id="32774" name="Line 7"/>
          <p:cNvSpPr>
            <a:spLocks noChangeShapeType="1"/>
          </p:cNvSpPr>
          <p:nvPr/>
        </p:nvSpPr>
        <p:spPr bwMode="auto">
          <a:xfrm>
            <a:off x="5486400" y="6310313"/>
            <a:ext cx="0" cy="76200"/>
          </a:xfrm>
          <a:prstGeom prst="line">
            <a:avLst/>
          </a:prstGeom>
          <a:noFill/>
          <a:ln w="9525">
            <a:solidFill>
              <a:schemeClr val="bg1"/>
            </a:solidFill>
            <a:round/>
            <a:headEnd/>
            <a:tailEnd/>
          </a:ln>
        </p:spPr>
        <p:txBody>
          <a:bodyPr wrap="none" anchor="ctr"/>
          <a:lstStyle/>
          <a:p>
            <a:endParaRPr lang="en-US"/>
          </a:p>
        </p:txBody>
      </p:sp>
      <p:sp>
        <p:nvSpPr>
          <p:cNvPr id="32775" name="Line 8"/>
          <p:cNvSpPr>
            <a:spLocks noChangeShapeType="1"/>
          </p:cNvSpPr>
          <p:nvPr/>
        </p:nvSpPr>
        <p:spPr bwMode="auto">
          <a:xfrm>
            <a:off x="4572000" y="6310313"/>
            <a:ext cx="0" cy="76200"/>
          </a:xfrm>
          <a:prstGeom prst="line">
            <a:avLst/>
          </a:prstGeom>
          <a:noFill/>
          <a:ln w="9525">
            <a:solidFill>
              <a:schemeClr val="bg1"/>
            </a:solidFill>
            <a:round/>
            <a:headEnd/>
            <a:tailEnd/>
          </a:ln>
        </p:spPr>
        <p:txBody>
          <a:bodyPr wrap="none" anchor="ctr"/>
          <a:lstStyle/>
          <a:p>
            <a:endParaRPr lang="en-US"/>
          </a:p>
        </p:txBody>
      </p:sp>
      <p:sp>
        <p:nvSpPr>
          <p:cNvPr id="32776" name="Line 9"/>
          <p:cNvSpPr>
            <a:spLocks noChangeShapeType="1"/>
          </p:cNvSpPr>
          <p:nvPr/>
        </p:nvSpPr>
        <p:spPr bwMode="auto">
          <a:xfrm>
            <a:off x="3657600" y="6310313"/>
            <a:ext cx="0" cy="76200"/>
          </a:xfrm>
          <a:prstGeom prst="line">
            <a:avLst/>
          </a:prstGeom>
          <a:noFill/>
          <a:ln w="9525">
            <a:solidFill>
              <a:schemeClr val="bg1"/>
            </a:solidFill>
            <a:round/>
            <a:headEnd/>
            <a:tailEnd/>
          </a:ln>
        </p:spPr>
        <p:txBody>
          <a:bodyPr wrap="none" anchor="ctr"/>
          <a:lstStyle/>
          <a:p>
            <a:endParaRPr lang="en-US"/>
          </a:p>
        </p:txBody>
      </p:sp>
      <p:sp>
        <p:nvSpPr>
          <p:cNvPr id="32777" name="Line 10"/>
          <p:cNvSpPr>
            <a:spLocks noChangeShapeType="1"/>
          </p:cNvSpPr>
          <p:nvPr/>
        </p:nvSpPr>
        <p:spPr bwMode="auto">
          <a:xfrm>
            <a:off x="8229600" y="6310313"/>
            <a:ext cx="0" cy="76200"/>
          </a:xfrm>
          <a:prstGeom prst="line">
            <a:avLst/>
          </a:prstGeom>
          <a:noFill/>
          <a:ln w="9525">
            <a:solidFill>
              <a:schemeClr val="bg1"/>
            </a:solidFill>
            <a:round/>
            <a:headEnd/>
            <a:tailEnd/>
          </a:ln>
        </p:spPr>
        <p:txBody>
          <a:bodyPr wrap="none" anchor="ctr"/>
          <a:lstStyle/>
          <a:p>
            <a:endParaRPr lang="en-US"/>
          </a:p>
        </p:txBody>
      </p:sp>
      <p:sp>
        <p:nvSpPr>
          <p:cNvPr id="64523" name="Rectangle 11"/>
          <p:cNvSpPr>
            <a:spLocks noChangeArrowheads="1"/>
          </p:cNvSpPr>
          <p:nvPr/>
        </p:nvSpPr>
        <p:spPr bwMode="auto">
          <a:xfrm>
            <a:off x="5029200" y="5700713"/>
            <a:ext cx="3200400" cy="5334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64524" name="Rectangle 12"/>
          <p:cNvSpPr>
            <a:spLocks noChangeArrowheads="1"/>
          </p:cNvSpPr>
          <p:nvPr/>
        </p:nvSpPr>
        <p:spPr bwMode="auto">
          <a:xfrm>
            <a:off x="5486400" y="5014913"/>
            <a:ext cx="2286000" cy="5334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64525" name="Rectangle 13"/>
          <p:cNvSpPr>
            <a:spLocks noChangeArrowheads="1"/>
          </p:cNvSpPr>
          <p:nvPr/>
        </p:nvSpPr>
        <p:spPr bwMode="auto">
          <a:xfrm>
            <a:off x="4114800" y="4329113"/>
            <a:ext cx="3200400" cy="5334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64526" name="Rectangle 14"/>
          <p:cNvSpPr>
            <a:spLocks noChangeArrowheads="1"/>
          </p:cNvSpPr>
          <p:nvPr/>
        </p:nvSpPr>
        <p:spPr bwMode="auto">
          <a:xfrm>
            <a:off x="6400800" y="3643313"/>
            <a:ext cx="1828800" cy="5334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64527" name="Rectangle 15"/>
          <p:cNvSpPr>
            <a:spLocks noChangeArrowheads="1"/>
          </p:cNvSpPr>
          <p:nvPr/>
        </p:nvSpPr>
        <p:spPr bwMode="auto">
          <a:xfrm>
            <a:off x="5486400" y="2957513"/>
            <a:ext cx="1828800" cy="5334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64528" name="Rectangle 16"/>
          <p:cNvSpPr>
            <a:spLocks noChangeArrowheads="1"/>
          </p:cNvSpPr>
          <p:nvPr/>
        </p:nvSpPr>
        <p:spPr bwMode="auto">
          <a:xfrm>
            <a:off x="5715000" y="2271713"/>
            <a:ext cx="2209800" cy="5334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64529" name="Rectangle 17"/>
          <p:cNvSpPr>
            <a:spLocks noChangeArrowheads="1"/>
          </p:cNvSpPr>
          <p:nvPr/>
        </p:nvSpPr>
        <p:spPr bwMode="auto">
          <a:xfrm>
            <a:off x="5715000" y="1585913"/>
            <a:ext cx="1600200" cy="5334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64530" name="Rectangle 18"/>
          <p:cNvSpPr>
            <a:spLocks noChangeArrowheads="1"/>
          </p:cNvSpPr>
          <p:nvPr/>
        </p:nvSpPr>
        <p:spPr bwMode="auto">
          <a:xfrm>
            <a:off x="6172200" y="900113"/>
            <a:ext cx="2057400" cy="5334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32786" name="Text Box 19"/>
          <p:cNvSpPr txBox="1">
            <a:spLocks noChangeArrowheads="1"/>
          </p:cNvSpPr>
          <p:nvPr/>
        </p:nvSpPr>
        <p:spPr bwMode="auto">
          <a:xfrm>
            <a:off x="3581400" y="6400800"/>
            <a:ext cx="455613" cy="336550"/>
          </a:xfrm>
          <a:prstGeom prst="rect">
            <a:avLst/>
          </a:prstGeom>
          <a:noFill/>
          <a:ln w="9525">
            <a:noFill/>
            <a:miter lim="800000"/>
            <a:headEnd/>
            <a:tailEnd/>
          </a:ln>
        </p:spPr>
        <p:txBody>
          <a:bodyPr wrap="none">
            <a:spAutoFit/>
          </a:bodyPr>
          <a:lstStyle/>
          <a:p>
            <a:r>
              <a:rPr lang="en-US" sz="1600" b="1">
                <a:solidFill>
                  <a:schemeClr val="folHlink"/>
                </a:solidFill>
                <a:latin typeface="Times New Roman" pitchFamily="18" charset="0"/>
              </a:rPr>
              <a:t>-40</a:t>
            </a:r>
            <a:endParaRPr lang="en-US" sz="2400" b="1">
              <a:solidFill>
                <a:schemeClr val="folHlink"/>
              </a:solidFill>
              <a:latin typeface="Times New Roman" pitchFamily="18" charset="0"/>
            </a:endParaRPr>
          </a:p>
        </p:txBody>
      </p:sp>
      <p:sp>
        <p:nvSpPr>
          <p:cNvPr id="32787" name="Text Box 20"/>
          <p:cNvSpPr txBox="1">
            <a:spLocks noChangeArrowheads="1"/>
          </p:cNvSpPr>
          <p:nvPr/>
        </p:nvSpPr>
        <p:spPr bwMode="auto">
          <a:xfrm>
            <a:off x="4343400" y="6386513"/>
            <a:ext cx="455613" cy="336550"/>
          </a:xfrm>
          <a:prstGeom prst="rect">
            <a:avLst/>
          </a:prstGeom>
          <a:noFill/>
          <a:ln w="9525">
            <a:noFill/>
            <a:miter lim="800000"/>
            <a:headEnd/>
            <a:tailEnd/>
          </a:ln>
        </p:spPr>
        <p:txBody>
          <a:bodyPr wrap="none">
            <a:spAutoFit/>
          </a:bodyPr>
          <a:lstStyle/>
          <a:p>
            <a:r>
              <a:rPr lang="en-US" sz="1600" b="1">
                <a:solidFill>
                  <a:schemeClr val="folHlink"/>
                </a:solidFill>
                <a:latin typeface="Times New Roman" pitchFamily="18" charset="0"/>
              </a:rPr>
              <a:t>-30</a:t>
            </a:r>
            <a:endParaRPr lang="en-US" sz="2400" b="1">
              <a:solidFill>
                <a:schemeClr val="folHlink"/>
              </a:solidFill>
              <a:latin typeface="Times New Roman" pitchFamily="18" charset="0"/>
            </a:endParaRPr>
          </a:p>
        </p:txBody>
      </p:sp>
      <p:sp>
        <p:nvSpPr>
          <p:cNvPr id="32788" name="Text Box 21"/>
          <p:cNvSpPr txBox="1">
            <a:spLocks noChangeArrowheads="1"/>
          </p:cNvSpPr>
          <p:nvPr/>
        </p:nvSpPr>
        <p:spPr bwMode="auto">
          <a:xfrm>
            <a:off x="5257800" y="6386513"/>
            <a:ext cx="455613" cy="336550"/>
          </a:xfrm>
          <a:prstGeom prst="rect">
            <a:avLst/>
          </a:prstGeom>
          <a:noFill/>
          <a:ln w="9525">
            <a:noFill/>
            <a:miter lim="800000"/>
            <a:headEnd/>
            <a:tailEnd/>
          </a:ln>
        </p:spPr>
        <p:txBody>
          <a:bodyPr wrap="none">
            <a:spAutoFit/>
          </a:bodyPr>
          <a:lstStyle/>
          <a:p>
            <a:r>
              <a:rPr lang="en-US" sz="1600" b="1">
                <a:solidFill>
                  <a:schemeClr val="folHlink"/>
                </a:solidFill>
                <a:latin typeface="Times New Roman" pitchFamily="18" charset="0"/>
              </a:rPr>
              <a:t>-20</a:t>
            </a:r>
            <a:endParaRPr lang="en-US" sz="2400" b="1">
              <a:solidFill>
                <a:schemeClr val="folHlink"/>
              </a:solidFill>
              <a:latin typeface="Times New Roman" pitchFamily="18" charset="0"/>
            </a:endParaRPr>
          </a:p>
        </p:txBody>
      </p:sp>
      <p:sp>
        <p:nvSpPr>
          <p:cNvPr id="32789" name="Text Box 22"/>
          <p:cNvSpPr txBox="1">
            <a:spLocks noChangeArrowheads="1"/>
          </p:cNvSpPr>
          <p:nvPr/>
        </p:nvSpPr>
        <p:spPr bwMode="auto">
          <a:xfrm>
            <a:off x="6172200" y="6386513"/>
            <a:ext cx="455613" cy="336550"/>
          </a:xfrm>
          <a:prstGeom prst="rect">
            <a:avLst/>
          </a:prstGeom>
          <a:noFill/>
          <a:ln w="9525">
            <a:noFill/>
            <a:miter lim="800000"/>
            <a:headEnd/>
            <a:tailEnd/>
          </a:ln>
        </p:spPr>
        <p:txBody>
          <a:bodyPr wrap="none">
            <a:spAutoFit/>
          </a:bodyPr>
          <a:lstStyle/>
          <a:p>
            <a:r>
              <a:rPr lang="en-US" sz="1600" b="1">
                <a:solidFill>
                  <a:schemeClr val="folHlink"/>
                </a:solidFill>
                <a:latin typeface="Times New Roman" pitchFamily="18" charset="0"/>
              </a:rPr>
              <a:t>-10</a:t>
            </a:r>
            <a:endParaRPr lang="en-US" sz="2400" b="1">
              <a:solidFill>
                <a:schemeClr val="folHlink"/>
              </a:solidFill>
              <a:latin typeface="Times New Roman" pitchFamily="18" charset="0"/>
            </a:endParaRPr>
          </a:p>
        </p:txBody>
      </p:sp>
      <p:sp>
        <p:nvSpPr>
          <p:cNvPr id="32790" name="Text Box 23"/>
          <p:cNvSpPr txBox="1">
            <a:spLocks noChangeArrowheads="1"/>
          </p:cNvSpPr>
          <p:nvPr/>
        </p:nvSpPr>
        <p:spPr bwMode="auto">
          <a:xfrm>
            <a:off x="7162800" y="6386513"/>
            <a:ext cx="285750" cy="336550"/>
          </a:xfrm>
          <a:prstGeom prst="rect">
            <a:avLst/>
          </a:prstGeom>
          <a:noFill/>
          <a:ln w="9525">
            <a:noFill/>
            <a:miter lim="800000"/>
            <a:headEnd/>
            <a:tailEnd/>
          </a:ln>
        </p:spPr>
        <p:txBody>
          <a:bodyPr wrap="none">
            <a:spAutoFit/>
          </a:bodyPr>
          <a:lstStyle/>
          <a:p>
            <a:r>
              <a:rPr lang="en-US" sz="1600" b="1">
                <a:solidFill>
                  <a:schemeClr val="folHlink"/>
                </a:solidFill>
                <a:latin typeface="Times New Roman" pitchFamily="18" charset="0"/>
              </a:rPr>
              <a:t>0</a:t>
            </a:r>
            <a:endParaRPr lang="en-US" sz="2400" b="1">
              <a:solidFill>
                <a:schemeClr val="folHlink"/>
              </a:solidFill>
              <a:latin typeface="Times New Roman" pitchFamily="18" charset="0"/>
            </a:endParaRPr>
          </a:p>
        </p:txBody>
      </p:sp>
      <p:sp>
        <p:nvSpPr>
          <p:cNvPr id="32791" name="Text Box 24"/>
          <p:cNvSpPr txBox="1">
            <a:spLocks noChangeArrowheads="1"/>
          </p:cNvSpPr>
          <p:nvPr/>
        </p:nvSpPr>
        <p:spPr bwMode="auto">
          <a:xfrm>
            <a:off x="8001000" y="6386513"/>
            <a:ext cx="685800" cy="336550"/>
          </a:xfrm>
          <a:prstGeom prst="rect">
            <a:avLst/>
          </a:prstGeom>
          <a:noFill/>
          <a:ln w="9525">
            <a:noFill/>
            <a:miter lim="800000"/>
            <a:headEnd/>
            <a:tailEnd/>
          </a:ln>
        </p:spPr>
        <p:txBody>
          <a:bodyPr>
            <a:spAutoFit/>
          </a:bodyPr>
          <a:lstStyle/>
          <a:p>
            <a:r>
              <a:rPr lang="en-US" sz="1600" b="1">
                <a:solidFill>
                  <a:schemeClr val="folHlink"/>
                </a:solidFill>
                <a:latin typeface="Times New Roman" pitchFamily="18" charset="0"/>
              </a:rPr>
              <a:t>+10</a:t>
            </a:r>
            <a:endParaRPr lang="en-US" sz="2400" b="1">
              <a:solidFill>
                <a:schemeClr val="folHlink"/>
              </a:solidFill>
              <a:latin typeface="Times New Roman" pitchFamily="18" charset="0"/>
            </a:endParaRPr>
          </a:p>
        </p:txBody>
      </p:sp>
      <p:sp>
        <p:nvSpPr>
          <p:cNvPr id="32792" name="Text Box 25"/>
          <p:cNvSpPr txBox="1">
            <a:spLocks noChangeArrowheads="1"/>
          </p:cNvSpPr>
          <p:nvPr/>
        </p:nvSpPr>
        <p:spPr bwMode="auto">
          <a:xfrm>
            <a:off x="8382000" y="6386513"/>
            <a:ext cx="412750" cy="366712"/>
          </a:xfrm>
          <a:prstGeom prst="rect">
            <a:avLst/>
          </a:prstGeom>
          <a:noFill/>
          <a:ln w="9525">
            <a:noFill/>
            <a:miter lim="800000"/>
            <a:headEnd/>
            <a:tailEnd/>
          </a:ln>
        </p:spPr>
        <p:txBody>
          <a:bodyPr wrap="none">
            <a:spAutoFit/>
          </a:bodyPr>
          <a:lstStyle/>
          <a:p>
            <a:r>
              <a:rPr lang="en-US" b="1">
                <a:solidFill>
                  <a:schemeClr val="folHlink"/>
                </a:solidFill>
                <a:latin typeface="Times New Roman" pitchFamily="18" charset="0"/>
              </a:rPr>
              <a:t>%</a:t>
            </a:r>
            <a:endParaRPr lang="en-US" sz="2400">
              <a:solidFill>
                <a:schemeClr val="folHlink"/>
              </a:solidFill>
              <a:latin typeface="Times New Roman" pitchFamily="18" charset="0"/>
            </a:endParaRPr>
          </a:p>
        </p:txBody>
      </p:sp>
      <p:sp>
        <p:nvSpPr>
          <p:cNvPr id="32793" name="Text Box 26"/>
          <p:cNvSpPr txBox="1">
            <a:spLocks noChangeArrowheads="1"/>
          </p:cNvSpPr>
          <p:nvPr/>
        </p:nvSpPr>
        <p:spPr bwMode="auto">
          <a:xfrm>
            <a:off x="1961492" y="0"/>
            <a:ext cx="6833258" cy="830997"/>
          </a:xfrm>
          <a:prstGeom prst="rect">
            <a:avLst/>
          </a:prstGeom>
          <a:solidFill>
            <a:srgbClr val="FFFF00"/>
          </a:solidFill>
          <a:ln w="9525">
            <a:noFill/>
            <a:miter lim="800000"/>
            <a:headEnd/>
            <a:tailEnd/>
          </a:ln>
        </p:spPr>
        <p:txBody>
          <a:bodyPr wrap="square">
            <a:spAutoFit/>
          </a:bodyPr>
          <a:lstStyle/>
          <a:p>
            <a:r>
              <a:rPr lang="en-US" sz="2400" b="1" dirty="0">
                <a:solidFill>
                  <a:schemeClr val="hlink"/>
                </a:solidFill>
                <a:latin typeface="Times New Roman" pitchFamily="18" charset="0"/>
              </a:rPr>
              <a:t>TRUE AVERAGE CUBE STRENGTH OF</a:t>
            </a:r>
          </a:p>
          <a:p>
            <a:r>
              <a:rPr lang="en-US" sz="2400" b="1" dirty="0">
                <a:solidFill>
                  <a:schemeClr val="hlink"/>
                </a:solidFill>
                <a:latin typeface="Times New Roman" pitchFamily="18" charset="0"/>
              </a:rPr>
              <a:t>BATCH OF CONCRETE (100</a:t>
            </a:r>
            <a:r>
              <a:rPr lang="en-US" sz="2400" dirty="0">
                <a:solidFill>
                  <a:schemeClr val="hlink"/>
                </a:solidFill>
                <a:latin typeface="Times New Roman" pitchFamily="18" charset="0"/>
              </a:rPr>
              <a:t>%)</a:t>
            </a:r>
          </a:p>
        </p:txBody>
      </p:sp>
      <p:sp>
        <p:nvSpPr>
          <p:cNvPr id="64539" name="Text Box 27"/>
          <p:cNvSpPr txBox="1">
            <a:spLocks noChangeArrowheads="1"/>
          </p:cNvSpPr>
          <p:nvPr/>
        </p:nvSpPr>
        <p:spPr bwMode="auto">
          <a:xfrm>
            <a:off x="228600" y="1052513"/>
            <a:ext cx="2171700" cy="366712"/>
          </a:xfrm>
          <a:prstGeom prst="rect">
            <a:avLst/>
          </a:prstGeom>
          <a:solidFill>
            <a:schemeClr val="bg1"/>
          </a:solidFill>
          <a:ln w="9525">
            <a:noFill/>
            <a:miter lim="800000"/>
            <a:headEnd/>
            <a:tailEnd/>
          </a:ln>
        </p:spPr>
        <p:txBody>
          <a:bodyPr wrap="none">
            <a:spAutoFit/>
          </a:bodyPr>
          <a:lstStyle/>
          <a:p>
            <a:r>
              <a:rPr lang="en-US" dirty="0">
                <a:solidFill>
                  <a:srgbClr val="FF0000"/>
                </a:solidFill>
                <a:latin typeface="Times New Roman" pitchFamily="18" charset="0"/>
              </a:rPr>
              <a:t>SAMPLING ERROR</a:t>
            </a:r>
            <a:endParaRPr lang="en-US" sz="1600" dirty="0">
              <a:solidFill>
                <a:srgbClr val="FF0000"/>
              </a:solidFill>
              <a:latin typeface="Times New Roman" pitchFamily="18" charset="0"/>
            </a:endParaRPr>
          </a:p>
        </p:txBody>
      </p:sp>
      <p:sp>
        <p:nvSpPr>
          <p:cNvPr id="64540" name="Text Box 28"/>
          <p:cNvSpPr txBox="1">
            <a:spLocks noChangeArrowheads="1"/>
          </p:cNvSpPr>
          <p:nvPr/>
        </p:nvSpPr>
        <p:spPr bwMode="auto">
          <a:xfrm>
            <a:off x="228600" y="1738313"/>
            <a:ext cx="3269036" cy="461665"/>
          </a:xfrm>
          <a:prstGeom prst="rect">
            <a:avLst/>
          </a:prstGeom>
          <a:solidFill>
            <a:schemeClr val="bg1"/>
          </a:solidFill>
          <a:ln w="9525">
            <a:noFill/>
            <a:miter lim="800000"/>
            <a:headEnd/>
            <a:tailEnd/>
          </a:ln>
        </p:spPr>
        <p:txBody>
          <a:bodyPr wrap="none">
            <a:spAutoFit/>
          </a:bodyPr>
          <a:lstStyle/>
          <a:p>
            <a:r>
              <a:rPr lang="en-US" dirty="0">
                <a:solidFill>
                  <a:srgbClr val="FF0000"/>
                </a:solidFill>
                <a:latin typeface="Times New Roman" pitchFamily="18" charset="0"/>
              </a:rPr>
              <a:t>FAILURE TO REMIX SAMPLE</a:t>
            </a:r>
            <a:endParaRPr lang="en-US" sz="2400" dirty="0">
              <a:solidFill>
                <a:srgbClr val="FF0000"/>
              </a:solidFill>
              <a:latin typeface="Times New Roman" pitchFamily="18" charset="0"/>
            </a:endParaRPr>
          </a:p>
        </p:txBody>
      </p:sp>
      <p:sp>
        <p:nvSpPr>
          <p:cNvPr id="64541" name="Text Box 29"/>
          <p:cNvSpPr txBox="1">
            <a:spLocks noChangeArrowheads="1"/>
          </p:cNvSpPr>
          <p:nvPr/>
        </p:nvSpPr>
        <p:spPr bwMode="auto">
          <a:xfrm>
            <a:off x="228600" y="2271713"/>
            <a:ext cx="4108450" cy="641350"/>
          </a:xfrm>
          <a:prstGeom prst="rect">
            <a:avLst/>
          </a:prstGeom>
          <a:solidFill>
            <a:schemeClr val="bg1"/>
          </a:solidFill>
          <a:ln w="9525">
            <a:noFill/>
            <a:miter lim="800000"/>
            <a:headEnd/>
            <a:tailEnd/>
          </a:ln>
        </p:spPr>
        <p:txBody>
          <a:bodyPr wrap="none">
            <a:spAutoFit/>
          </a:bodyPr>
          <a:lstStyle/>
          <a:p>
            <a:r>
              <a:rPr lang="en-US" dirty="0">
                <a:solidFill>
                  <a:srgbClr val="FF0000"/>
                </a:solidFill>
                <a:latin typeface="Times New Roman" pitchFamily="18" charset="0"/>
              </a:rPr>
              <a:t>DISTORTED CUBE MOULD; LACK OF</a:t>
            </a:r>
          </a:p>
          <a:p>
            <a:r>
              <a:rPr lang="en-US" dirty="0">
                <a:solidFill>
                  <a:srgbClr val="FF0000"/>
                </a:solidFill>
                <a:latin typeface="Times New Roman" pitchFamily="18" charset="0"/>
              </a:rPr>
              <a:t>MOULD OIL</a:t>
            </a:r>
          </a:p>
        </p:txBody>
      </p:sp>
      <p:sp>
        <p:nvSpPr>
          <p:cNvPr id="64542" name="Text Box 30"/>
          <p:cNvSpPr txBox="1">
            <a:spLocks noChangeArrowheads="1"/>
          </p:cNvSpPr>
          <p:nvPr/>
        </p:nvSpPr>
        <p:spPr bwMode="auto">
          <a:xfrm>
            <a:off x="228600" y="3033713"/>
            <a:ext cx="4837863" cy="461665"/>
          </a:xfrm>
          <a:prstGeom prst="rect">
            <a:avLst/>
          </a:prstGeom>
          <a:solidFill>
            <a:schemeClr val="bg1"/>
          </a:solidFill>
          <a:ln w="9525">
            <a:noFill/>
            <a:miter lim="800000"/>
            <a:headEnd/>
            <a:tailEnd/>
          </a:ln>
        </p:spPr>
        <p:txBody>
          <a:bodyPr wrap="none">
            <a:spAutoFit/>
          </a:bodyPr>
          <a:lstStyle/>
          <a:p>
            <a:r>
              <a:rPr lang="en-US" dirty="0">
                <a:solidFill>
                  <a:srgbClr val="FF0000"/>
                </a:solidFill>
                <a:latin typeface="Times New Roman" pitchFamily="18" charset="0"/>
              </a:rPr>
              <a:t>INCOMPLETE COMPACTION OF CONCRETE</a:t>
            </a:r>
            <a:endParaRPr lang="en-US" sz="2400" dirty="0">
              <a:solidFill>
                <a:srgbClr val="FF0000"/>
              </a:solidFill>
              <a:latin typeface="Times New Roman" pitchFamily="18" charset="0"/>
            </a:endParaRPr>
          </a:p>
        </p:txBody>
      </p:sp>
      <p:sp>
        <p:nvSpPr>
          <p:cNvPr id="64543" name="Text Box 31"/>
          <p:cNvSpPr txBox="1">
            <a:spLocks noChangeArrowheads="1"/>
          </p:cNvSpPr>
          <p:nvPr/>
        </p:nvSpPr>
        <p:spPr bwMode="auto">
          <a:xfrm>
            <a:off x="228600" y="3490913"/>
            <a:ext cx="3880293" cy="738664"/>
          </a:xfrm>
          <a:prstGeom prst="rect">
            <a:avLst/>
          </a:prstGeom>
          <a:solidFill>
            <a:schemeClr val="bg1"/>
          </a:solidFill>
          <a:ln w="9525">
            <a:noFill/>
            <a:miter lim="800000"/>
            <a:headEnd/>
            <a:tailEnd/>
          </a:ln>
        </p:spPr>
        <p:txBody>
          <a:bodyPr wrap="none">
            <a:spAutoFit/>
          </a:bodyPr>
          <a:lstStyle/>
          <a:p>
            <a:r>
              <a:rPr lang="en-US" dirty="0">
                <a:solidFill>
                  <a:srgbClr val="FF0000"/>
                </a:solidFill>
                <a:latin typeface="Times New Roman" pitchFamily="18" charset="0"/>
              </a:rPr>
              <a:t>CURING TEMPERATURE OUTSIDE </a:t>
            </a:r>
          </a:p>
          <a:p>
            <a:r>
              <a:rPr lang="en-US" dirty="0">
                <a:solidFill>
                  <a:srgbClr val="FF0000"/>
                </a:solidFill>
                <a:latin typeface="Times New Roman" pitchFamily="18" charset="0"/>
              </a:rPr>
              <a:t>OF PERMITTED RANGE</a:t>
            </a:r>
            <a:endParaRPr lang="en-US" sz="2400" dirty="0">
              <a:solidFill>
                <a:srgbClr val="FF0000"/>
              </a:solidFill>
              <a:latin typeface="Times New Roman" pitchFamily="18" charset="0"/>
            </a:endParaRPr>
          </a:p>
        </p:txBody>
      </p:sp>
      <p:sp>
        <p:nvSpPr>
          <p:cNvPr id="64544" name="Text Box 32"/>
          <p:cNvSpPr txBox="1">
            <a:spLocks noChangeArrowheads="1"/>
          </p:cNvSpPr>
          <p:nvPr/>
        </p:nvSpPr>
        <p:spPr bwMode="auto">
          <a:xfrm>
            <a:off x="228600" y="4252913"/>
            <a:ext cx="2723823" cy="738664"/>
          </a:xfrm>
          <a:prstGeom prst="rect">
            <a:avLst/>
          </a:prstGeom>
          <a:solidFill>
            <a:schemeClr val="bg1"/>
          </a:solidFill>
          <a:ln w="9525">
            <a:noFill/>
            <a:miter lim="800000"/>
            <a:headEnd/>
            <a:tailEnd/>
          </a:ln>
        </p:spPr>
        <p:txBody>
          <a:bodyPr wrap="none">
            <a:spAutoFit/>
          </a:bodyPr>
          <a:lstStyle/>
          <a:p>
            <a:r>
              <a:rPr lang="en-US" dirty="0">
                <a:solidFill>
                  <a:srgbClr val="FF0000"/>
                </a:solidFill>
                <a:latin typeface="Times New Roman" pitchFamily="18" charset="0"/>
              </a:rPr>
              <a:t>LACK OF CONTINUOUS</a:t>
            </a:r>
          </a:p>
          <a:p>
            <a:r>
              <a:rPr lang="en-US" dirty="0">
                <a:solidFill>
                  <a:srgbClr val="FF0000"/>
                </a:solidFill>
                <a:latin typeface="Times New Roman" pitchFamily="18" charset="0"/>
              </a:rPr>
              <a:t>MOIST CURING</a:t>
            </a:r>
            <a:endParaRPr lang="en-US" sz="2400" dirty="0">
              <a:solidFill>
                <a:srgbClr val="FF0000"/>
              </a:solidFill>
              <a:latin typeface="Times New Roman" pitchFamily="18" charset="0"/>
            </a:endParaRPr>
          </a:p>
        </p:txBody>
      </p:sp>
      <p:sp>
        <p:nvSpPr>
          <p:cNvPr id="64545" name="Text Box 33"/>
          <p:cNvSpPr txBox="1">
            <a:spLocks noChangeArrowheads="1"/>
          </p:cNvSpPr>
          <p:nvPr/>
        </p:nvSpPr>
        <p:spPr bwMode="auto">
          <a:xfrm>
            <a:off x="228600" y="5014913"/>
            <a:ext cx="4775200" cy="641350"/>
          </a:xfrm>
          <a:prstGeom prst="rect">
            <a:avLst/>
          </a:prstGeom>
          <a:solidFill>
            <a:schemeClr val="bg1"/>
          </a:solidFill>
          <a:ln w="9525">
            <a:noFill/>
            <a:miter lim="800000"/>
            <a:headEnd/>
            <a:tailEnd/>
          </a:ln>
        </p:spPr>
        <p:txBody>
          <a:bodyPr wrap="none">
            <a:spAutoFit/>
          </a:bodyPr>
          <a:lstStyle/>
          <a:p>
            <a:r>
              <a:rPr lang="en-US" dirty="0">
                <a:solidFill>
                  <a:srgbClr val="FF0000"/>
                </a:solidFill>
                <a:latin typeface="Times New Roman" pitchFamily="18" charset="0"/>
              </a:rPr>
              <a:t>FAULTY CUBE LOCATION IN MACHINE OR</a:t>
            </a:r>
          </a:p>
          <a:p>
            <a:r>
              <a:rPr lang="en-US" dirty="0">
                <a:solidFill>
                  <a:srgbClr val="FF0000"/>
                </a:solidFill>
                <a:latin typeface="Times New Roman" pitchFamily="18" charset="0"/>
              </a:rPr>
              <a:t>OTHER OPERATOR FAULT</a:t>
            </a:r>
          </a:p>
        </p:txBody>
      </p:sp>
      <p:sp>
        <p:nvSpPr>
          <p:cNvPr id="64546" name="Text Box 34"/>
          <p:cNvSpPr txBox="1">
            <a:spLocks noChangeArrowheads="1"/>
          </p:cNvSpPr>
          <p:nvPr/>
        </p:nvSpPr>
        <p:spPr bwMode="auto">
          <a:xfrm>
            <a:off x="228600" y="5776913"/>
            <a:ext cx="2784032" cy="461665"/>
          </a:xfrm>
          <a:prstGeom prst="rect">
            <a:avLst/>
          </a:prstGeom>
          <a:solidFill>
            <a:schemeClr val="bg1"/>
          </a:solidFill>
          <a:ln w="9525">
            <a:noFill/>
            <a:miter lim="800000"/>
            <a:headEnd/>
            <a:tailEnd/>
          </a:ln>
        </p:spPr>
        <p:txBody>
          <a:bodyPr wrap="none">
            <a:spAutoFit/>
          </a:bodyPr>
          <a:lstStyle/>
          <a:p>
            <a:r>
              <a:rPr lang="en-US" dirty="0">
                <a:solidFill>
                  <a:srgbClr val="FF0000"/>
                </a:solidFill>
                <a:latin typeface="Times New Roman" pitchFamily="18" charset="0"/>
              </a:rPr>
              <a:t>FAULTY TEST MACHINE</a:t>
            </a:r>
            <a:endParaRPr lang="en-US" sz="2400" dirty="0">
              <a:solidFill>
                <a:srgbClr val="FF0000"/>
              </a:solidFill>
              <a:latin typeface="Times New Roman" pitchFamily="18" charset="0"/>
            </a:endParaRPr>
          </a:p>
        </p:txBody>
      </p:sp>
      <p:sp>
        <p:nvSpPr>
          <p:cNvPr id="32802" name="Text Box 35"/>
          <p:cNvSpPr txBox="1">
            <a:spLocks noChangeArrowheads="1"/>
          </p:cNvSpPr>
          <p:nvPr/>
        </p:nvSpPr>
        <p:spPr bwMode="auto">
          <a:xfrm>
            <a:off x="0" y="6262688"/>
            <a:ext cx="3635375" cy="581025"/>
          </a:xfrm>
          <a:prstGeom prst="rect">
            <a:avLst/>
          </a:prstGeom>
          <a:solidFill>
            <a:srgbClr val="FFFF00"/>
          </a:solidFill>
          <a:ln w="9525">
            <a:noFill/>
            <a:miter lim="800000"/>
            <a:headEnd/>
            <a:tailEnd/>
          </a:ln>
        </p:spPr>
        <p:txBody>
          <a:bodyPr wrap="none">
            <a:spAutoFit/>
          </a:bodyPr>
          <a:lstStyle/>
          <a:p>
            <a:r>
              <a:rPr lang="en-US" sz="1600">
                <a:solidFill>
                  <a:schemeClr val="folHlink"/>
                </a:solidFill>
                <a:latin typeface="Times New Roman" pitchFamily="18" charset="0"/>
              </a:rPr>
              <a:t>Strength of cube relative to true</a:t>
            </a:r>
          </a:p>
          <a:p>
            <a:r>
              <a:rPr lang="en-US" sz="1600">
                <a:solidFill>
                  <a:schemeClr val="folHlink"/>
                </a:solidFill>
                <a:latin typeface="Times New Roman" pitchFamily="18" charset="0"/>
              </a:rPr>
              <a:t>average cube strength of batch of concrete</a:t>
            </a:r>
          </a:p>
        </p:txBody>
      </p:sp>
      <p:sp>
        <p:nvSpPr>
          <p:cNvPr id="32803" name="Line 36"/>
          <p:cNvSpPr>
            <a:spLocks noChangeShapeType="1"/>
          </p:cNvSpPr>
          <p:nvPr/>
        </p:nvSpPr>
        <p:spPr bwMode="auto">
          <a:xfrm>
            <a:off x="5181600" y="533400"/>
            <a:ext cx="2133600" cy="0"/>
          </a:xfrm>
          <a:prstGeom prst="line">
            <a:avLst/>
          </a:prstGeom>
          <a:noFill/>
          <a:ln w="12700">
            <a:solidFill>
              <a:srgbClr val="FF0000"/>
            </a:solidFill>
            <a:round/>
            <a:headEnd/>
            <a:tailEnd type="triangle" w="med" len="med"/>
          </a:ln>
        </p:spPr>
        <p:txBody>
          <a:bodyPr/>
          <a:lstStyle/>
          <a:p>
            <a:endParaRPr lang="en-US"/>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39"/>
                                        </p:tgtEl>
                                        <p:attrNameLst>
                                          <p:attrName>style.visibility</p:attrName>
                                        </p:attrNameLst>
                                      </p:cBhvr>
                                      <p:to>
                                        <p:strVal val="visible"/>
                                      </p:to>
                                    </p:set>
                                    <p:animEffect transition="in" filter="checkerboard(across)">
                                      <p:cBhvr>
                                        <p:cTn id="7" dur="500"/>
                                        <p:tgtEl>
                                          <p:spTgt spid="64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530"/>
                                        </p:tgtEl>
                                        <p:attrNameLst>
                                          <p:attrName>style.visibility</p:attrName>
                                        </p:attrNameLst>
                                      </p:cBhvr>
                                      <p:to>
                                        <p:strVal val="visible"/>
                                      </p:to>
                                    </p:set>
                                    <p:animEffect transition="in" filter="checkerboard(across)">
                                      <p:cBhvr>
                                        <p:cTn id="12" dur="500"/>
                                        <p:tgtEl>
                                          <p:spTgt spid="64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40"/>
                                        </p:tgtEl>
                                        <p:attrNameLst>
                                          <p:attrName>style.visibility</p:attrName>
                                        </p:attrNameLst>
                                      </p:cBhvr>
                                      <p:to>
                                        <p:strVal val="visible"/>
                                      </p:to>
                                    </p:set>
                                    <p:animEffect transition="in" filter="blinds(horizontal)">
                                      <p:cBhvr>
                                        <p:cTn id="17" dur="500"/>
                                        <p:tgtEl>
                                          <p:spTgt spid="645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529"/>
                                        </p:tgtEl>
                                        <p:attrNameLst>
                                          <p:attrName>style.visibility</p:attrName>
                                        </p:attrNameLst>
                                      </p:cBhvr>
                                      <p:to>
                                        <p:strVal val="visible"/>
                                      </p:to>
                                    </p:set>
                                    <p:animEffect transition="in" filter="dissolve">
                                      <p:cBhvr>
                                        <p:cTn id="22" dur="500"/>
                                        <p:tgtEl>
                                          <p:spTgt spid="645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4541"/>
                                        </p:tgtEl>
                                        <p:attrNameLst>
                                          <p:attrName>style.visibility</p:attrName>
                                        </p:attrNameLst>
                                      </p:cBhvr>
                                      <p:to>
                                        <p:strVal val="visible"/>
                                      </p:to>
                                    </p:set>
                                    <p:animEffect transition="in" filter="checkerboard(across)">
                                      <p:cBhvr>
                                        <p:cTn id="27" dur="500"/>
                                        <p:tgtEl>
                                          <p:spTgt spid="645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4528"/>
                                        </p:tgtEl>
                                        <p:attrNameLst>
                                          <p:attrName>style.visibility</p:attrName>
                                        </p:attrNameLst>
                                      </p:cBhvr>
                                      <p:to>
                                        <p:strVal val="visible"/>
                                      </p:to>
                                    </p:set>
                                    <p:animEffect transition="in" filter="blinds(vertical)">
                                      <p:cBhvr>
                                        <p:cTn id="32" dur="500"/>
                                        <p:tgtEl>
                                          <p:spTgt spid="645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4542"/>
                                        </p:tgtEl>
                                        <p:attrNameLst>
                                          <p:attrName>style.visibility</p:attrName>
                                        </p:attrNameLst>
                                      </p:cBhvr>
                                      <p:to>
                                        <p:strVal val="visible"/>
                                      </p:to>
                                    </p:set>
                                    <p:animEffect transition="in" filter="dissolve">
                                      <p:cBhvr>
                                        <p:cTn id="37" dur="500"/>
                                        <p:tgtEl>
                                          <p:spTgt spid="645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527"/>
                                        </p:tgtEl>
                                        <p:attrNameLst>
                                          <p:attrName>style.visibility</p:attrName>
                                        </p:attrNameLst>
                                      </p:cBhvr>
                                      <p:to>
                                        <p:strVal val="visible"/>
                                      </p:to>
                                    </p:set>
                                    <p:animEffect transition="in" filter="blinds(horizontal)">
                                      <p:cBhvr>
                                        <p:cTn id="42" dur="500"/>
                                        <p:tgtEl>
                                          <p:spTgt spid="645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64543"/>
                                        </p:tgtEl>
                                        <p:attrNameLst>
                                          <p:attrName>style.visibility</p:attrName>
                                        </p:attrNameLst>
                                      </p:cBhvr>
                                      <p:to>
                                        <p:strVal val="visible"/>
                                      </p:to>
                                    </p:set>
                                    <p:animEffect transition="in" filter="box(out)">
                                      <p:cBhvr>
                                        <p:cTn id="47" dur="500"/>
                                        <p:tgtEl>
                                          <p:spTgt spid="6454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4526"/>
                                        </p:tgtEl>
                                        <p:attrNameLst>
                                          <p:attrName>style.visibility</p:attrName>
                                        </p:attrNameLst>
                                      </p:cBhvr>
                                      <p:to>
                                        <p:strVal val="visible"/>
                                      </p:to>
                                    </p:set>
                                    <p:animEffect transition="in" filter="checkerboard(across)">
                                      <p:cBhvr>
                                        <p:cTn id="52" dur="500"/>
                                        <p:tgtEl>
                                          <p:spTgt spid="645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64544"/>
                                        </p:tgtEl>
                                        <p:attrNameLst>
                                          <p:attrName>style.visibility</p:attrName>
                                        </p:attrNameLst>
                                      </p:cBhvr>
                                      <p:to>
                                        <p:strVal val="visible"/>
                                      </p:to>
                                    </p:set>
                                    <p:animEffect transition="in" filter="blinds(vertical)">
                                      <p:cBhvr>
                                        <p:cTn id="57" dur="500"/>
                                        <p:tgtEl>
                                          <p:spTgt spid="6454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4525"/>
                                        </p:tgtEl>
                                        <p:attrNameLst>
                                          <p:attrName>style.visibility</p:attrName>
                                        </p:attrNameLst>
                                      </p:cBhvr>
                                      <p:to>
                                        <p:strVal val="visible"/>
                                      </p:to>
                                    </p:set>
                                    <p:animEffect transition="in" filter="blinds(horizontal)">
                                      <p:cBhvr>
                                        <p:cTn id="62" dur="500"/>
                                        <p:tgtEl>
                                          <p:spTgt spid="645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4545"/>
                                        </p:tgtEl>
                                        <p:attrNameLst>
                                          <p:attrName>style.visibility</p:attrName>
                                        </p:attrNameLst>
                                      </p:cBhvr>
                                      <p:to>
                                        <p:strVal val="visible"/>
                                      </p:to>
                                    </p:set>
                                    <p:animEffect transition="in" filter="dissolve">
                                      <p:cBhvr>
                                        <p:cTn id="67" dur="500"/>
                                        <p:tgtEl>
                                          <p:spTgt spid="645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4524"/>
                                        </p:tgtEl>
                                        <p:attrNameLst>
                                          <p:attrName>style.visibility</p:attrName>
                                        </p:attrNameLst>
                                      </p:cBhvr>
                                      <p:to>
                                        <p:strVal val="visible"/>
                                      </p:to>
                                    </p:set>
                                    <p:animEffect transition="in" filter="dissolve">
                                      <p:cBhvr>
                                        <p:cTn id="72" dur="500"/>
                                        <p:tgtEl>
                                          <p:spTgt spid="645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64546"/>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32" fill="hold" grpId="0" nodeType="clickEffect">
                                  <p:stCondLst>
                                    <p:cond delay="0"/>
                                  </p:stCondLst>
                                  <p:childTnLst>
                                    <p:set>
                                      <p:cBhvr>
                                        <p:cTn id="80" dur="1" fill="hold">
                                          <p:stCondLst>
                                            <p:cond delay="0"/>
                                          </p:stCondLst>
                                        </p:cTn>
                                        <p:tgtEl>
                                          <p:spTgt spid="64523"/>
                                        </p:tgtEl>
                                        <p:attrNameLst>
                                          <p:attrName>style.visibility</p:attrName>
                                        </p:attrNameLst>
                                      </p:cBhvr>
                                      <p:to>
                                        <p:strVal val="visible"/>
                                      </p:to>
                                    </p:set>
                                    <p:animEffect transition="in" filter="box(out)">
                                      <p:cBhvr>
                                        <p:cTn id="81" dur="500"/>
                                        <p:tgtEl>
                                          <p:spTgt spid="64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3" grpId="0" animBg="1"/>
      <p:bldP spid="64524" grpId="0" animBg="1"/>
      <p:bldP spid="64525" grpId="0" animBg="1"/>
      <p:bldP spid="64526" grpId="0" animBg="1"/>
      <p:bldP spid="64527" grpId="0" animBg="1"/>
      <p:bldP spid="64528" grpId="0" animBg="1"/>
      <p:bldP spid="64529" grpId="0" animBg="1"/>
      <p:bldP spid="64530" grpId="0" animBg="1"/>
      <p:bldP spid="64539" grpId="0" animBg="1" autoUpdateAnimBg="0"/>
      <p:bldP spid="64540" grpId="0" animBg="1" autoUpdateAnimBg="0"/>
      <p:bldP spid="64541" grpId="0" animBg="1" autoUpdateAnimBg="0"/>
      <p:bldP spid="64542" grpId="0" animBg="1" autoUpdateAnimBg="0"/>
      <p:bldP spid="64543" grpId="0" animBg="1" autoUpdateAnimBg="0"/>
      <p:bldP spid="64544" grpId="0" animBg="1" autoUpdateAnimBg="0"/>
      <p:bldP spid="64545" grpId="0" animBg="1" autoUpdateAnimBg="0"/>
      <p:bldP spid="6454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6666FF"/>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2819400"/>
            <a:ext cx="9144000" cy="3540125"/>
          </a:xfrm>
          <a:prstGeom prst="rect">
            <a:avLst/>
          </a:prstGeom>
          <a:noFill/>
          <a:ln w="9525">
            <a:noFill/>
            <a:miter lim="800000"/>
            <a:headEnd/>
            <a:tailEnd/>
          </a:ln>
        </p:spPr>
        <p:txBody>
          <a:bodyPr anchor="ctr">
            <a:spAutoFit/>
          </a:bodyPr>
          <a:lstStyle/>
          <a:p>
            <a:pPr eaLnBrk="1" hangingPunct="1"/>
            <a:r>
              <a:rPr lang="en-US" sz="3200" b="1" i="1" u="sng">
                <a:solidFill>
                  <a:srgbClr val="000000"/>
                </a:solidFill>
                <a:latin typeface="Arial" charset="0"/>
                <a:cs typeface="Times New Roman" pitchFamily="18" charset="0"/>
              </a:rPr>
              <a:t>4. Workability </a:t>
            </a:r>
            <a:endParaRPr lang="en-US" sz="3200">
              <a:latin typeface="Arial" charset="0"/>
            </a:endParaRPr>
          </a:p>
          <a:p>
            <a:r>
              <a:rPr lang="en-US" sz="3200">
                <a:solidFill>
                  <a:srgbClr val="000000"/>
                </a:solidFill>
                <a:latin typeface="Arial" charset="0"/>
                <a:cs typeface="Times New Roman" pitchFamily="18" charset="0"/>
              </a:rPr>
              <a:t>This is one of the major &amp; very important ways of assessing the quality of concrete received on site.</a:t>
            </a:r>
            <a:endParaRPr lang="en-US" sz="3200">
              <a:latin typeface="Arial" charset="0"/>
            </a:endParaRPr>
          </a:p>
          <a:p>
            <a:r>
              <a:rPr lang="en-US" sz="3200">
                <a:solidFill>
                  <a:srgbClr val="000000"/>
                </a:solidFill>
                <a:latin typeface="Arial" charset="0"/>
                <a:cs typeface="Times New Roman" pitchFamily="18" charset="0"/>
              </a:rPr>
              <a:t>Workability shall be within the range as defined in IS 4926, which is </a:t>
            </a:r>
            <a:endParaRPr lang="en-US" sz="3200">
              <a:latin typeface="Arial" charset="0"/>
            </a:endParaRPr>
          </a:p>
          <a:p>
            <a:r>
              <a:rPr lang="en-US" sz="3200">
                <a:solidFill>
                  <a:srgbClr val="000000"/>
                </a:solidFill>
                <a:latin typeface="Arial" charset="0"/>
                <a:cs typeface="Times New Roman" pitchFamily="18" charset="0"/>
              </a:rPr>
              <a:t>Slump range=Required slump±25mm or 1/3 rd of the slump whichever is smaller</a:t>
            </a:r>
            <a:r>
              <a:rPr lang="en-US" sz="1200">
                <a:solidFill>
                  <a:srgbClr val="000000"/>
                </a:solidFill>
                <a:latin typeface="Arial" charset="0"/>
                <a:cs typeface="Times New Roman" pitchFamily="18" charset="0"/>
              </a:rPr>
              <a:t>.</a:t>
            </a:r>
            <a:endParaRPr lang="en-US">
              <a:latin typeface="Arial" charset="0"/>
            </a:endParaRPr>
          </a:p>
        </p:txBody>
      </p:sp>
      <p:pic>
        <p:nvPicPr>
          <p:cNvPr id="33795" name="Picture 2"/>
          <p:cNvPicPr>
            <a:picLocks noChangeAspect="1" noChangeArrowheads="1"/>
          </p:cNvPicPr>
          <p:nvPr/>
        </p:nvPicPr>
        <p:blipFill>
          <a:blip r:embed="rId2" cstate="print"/>
          <a:srcRect b="18420"/>
          <a:stretch>
            <a:fillRect/>
          </a:stretch>
        </p:blipFill>
        <p:spPr bwMode="auto">
          <a:xfrm>
            <a:off x="1600200" y="304800"/>
            <a:ext cx="5486400" cy="2667000"/>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3200400"/>
            <a:ext cx="9144000" cy="3170238"/>
          </a:xfrm>
          <a:prstGeom prst="rect">
            <a:avLst/>
          </a:prstGeom>
          <a:noFill/>
          <a:ln w="9525">
            <a:noFill/>
            <a:miter lim="800000"/>
            <a:headEnd/>
            <a:tailEnd/>
          </a:ln>
        </p:spPr>
        <p:txBody>
          <a:bodyPr anchor="ctr">
            <a:spAutoFit/>
          </a:bodyPr>
          <a:lstStyle/>
          <a:p>
            <a:pPr eaLnBrk="1" hangingPunct="1"/>
            <a:r>
              <a:rPr lang="en-US" sz="4000" b="1" i="1">
                <a:solidFill>
                  <a:srgbClr val="000000"/>
                </a:solidFill>
                <a:latin typeface="Arial" charset="0"/>
                <a:cs typeface="Times New Roman" pitchFamily="18" charset="0"/>
              </a:rPr>
              <a:t>05 PRESCRIBED MIX</a:t>
            </a:r>
            <a:endParaRPr lang="en-US" sz="4000">
              <a:latin typeface="Arial" charset="0"/>
            </a:endParaRPr>
          </a:p>
          <a:p>
            <a:r>
              <a:rPr lang="en-US" sz="3200">
                <a:solidFill>
                  <a:srgbClr val="000000"/>
                </a:solidFill>
                <a:latin typeface="Arial" charset="0"/>
                <a:cs typeface="Times New Roman" pitchFamily="18" charset="0"/>
              </a:rPr>
              <a:t>If the mix proportions are given by the customer it is the customers responsibility to ensure that all desired properties are met and the RMC producer only mixes and gives the concrete to the customer.</a:t>
            </a:r>
            <a:endParaRPr lang="en-US" sz="3200">
              <a:latin typeface="Arial" charset="0"/>
            </a:endParaRPr>
          </a:p>
        </p:txBody>
      </p:sp>
      <p:pic>
        <p:nvPicPr>
          <p:cNvPr id="34819" name="Picture 2"/>
          <p:cNvPicPr>
            <a:picLocks noChangeAspect="1" noChangeArrowheads="1"/>
          </p:cNvPicPr>
          <p:nvPr/>
        </p:nvPicPr>
        <p:blipFill>
          <a:blip r:embed="rId2" cstate="print"/>
          <a:srcRect/>
          <a:stretch>
            <a:fillRect/>
          </a:stretch>
        </p:blipFill>
        <p:spPr bwMode="auto">
          <a:xfrm>
            <a:off x="5257800" y="0"/>
            <a:ext cx="3676650" cy="38100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185E"/>
            </a:gs>
            <a:gs pos="100000">
              <a:srgbClr val="0033CC"/>
            </a:gs>
          </a:gsLst>
          <a:lin ang="18900000" scaled="1"/>
        </a:gradFill>
        <a:effectLst/>
      </p:bgPr>
    </p:bg>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2819400" y="1524000"/>
            <a:ext cx="3733800" cy="2819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3010" name="Rectangle 2"/>
          <p:cNvSpPr>
            <a:spLocks noGrp="1"/>
          </p:cNvSpPr>
          <p:nvPr>
            <p:ph type="title" idx="4294967295"/>
          </p:nvPr>
        </p:nvSpPr>
        <p:spPr bwMode="auto">
          <a:xfrm>
            <a:off x="304800" y="2667000"/>
            <a:ext cx="8686800" cy="838200"/>
          </a:xfrm>
          <a:extLst/>
        </p:spPr>
        <p:txBody>
          <a:bodyPr wrap="square" lIns="91440" tIns="45720" rIns="91440" bIns="45720" numCol="1" anchorCtr="0" compatLnSpc="1">
            <a:prstTxWarp prst="textNoShape">
              <a:avLst/>
            </a:prstTxWarp>
            <a:normAutofit fontScale="90000"/>
          </a:bodyPr>
          <a:lstStyle/>
          <a:p>
            <a:pPr algn="ctr"/>
            <a:r>
              <a:rPr lang="en-US" sz="6500" cap="none" smtClean="0">
                <a:effectLst/>
              </a:rPr>
              <a:t>P</a:t>
            </a:r>
            <a:br>
              <a:rPr lang="en-US" sz="6500" cap="none" smtClean="0">
                <a:effectLst/>
              </a:rPr>
            </a:br>
            <a:r>
              <a:rPr lang="en-US" sz="6500" cap="none" smtClean="0">
                <a:effectLst/>
              </a:rPr>
              <a:t>I   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2"/>
          <p:cNvSpPr>
            <a:spLocks noGrp="1"/>
          </p:cNvSpPr>
          <p:nvPr>
            <p:ph type="ctrTitle"/>
          </p:nvPr>
        </p:nvSpPr>
        <p:spPr>
          <a:xfrm>
            <a:off x="609600" y="838200"/>
            <a:ext cx="7772400" cy="1246188"/>
          </a:xfrm>
        </p:spPr>
        <p:txBody>
          <a:bodyPr/>
          <a:lstStyle/>
          <a:p>
            <a:pPr eaLnBrk="1" fontAlgn="auto" hangingPunct="1">
              <a:spcAft>
                <a:spcPts val="0"/>
              </a:spcAft>
              <a:defRPr/>
            </a:pPr>
            <a:r>
              <a:rPr lang="en-US" dirty="0" smtClean="0"/>
              <a:t>FORWARD CONTROL</a:t>
            </a:r>
          </a:p>
        </p:txBody>
      </p:sp>
      <p:sp>
        <p:nvSpPr>
          <p:cNvPr id="4" name="Subtitle 3"/>
          <p:cNvSpPr>
            <a:spLocks noGrp="1"/>
          </p:cNvSpPr>
          <p:nvPr>
            <p:ph type="subTitle" idx="1"/>
          </p:nvPr>
        </p:nvSpPr>
        <p:spPr>
          <a:xfrm>
            <a:off x="0" y="1752600"/>
            <a:ext cx="9144000" cy="3810000"/>
          </a:xfrm>
        </p:spPr>
        <p:txBody>
          <a:bodyPr>
            <a:normAutofit/>
          </a:bodyPr>
          <a:lstStyle/>
          <a:p>
            <a:pPr eaLnBrk="1" hangingPunct="1"/>
            <a:r>
              <a:rPr lang="en-US" b="1" smtClean="0">
                <a:solidFill>
                  <a:srgbClr val="443329"/>
                </a:solidFill>
              </a:rPr>
              <a:t>Materials storage</a:t>
            </a:r>
            <a:endParaRPr lang="en-US" smtClean="0">
              <a:solidFill>
                <a:srgbClr val="443329"/>
              </a:solidFill>
            </a:endParaRPr>
          </a:p>
          <a:p>
            <a:pPr eaLnBrk="1" hangingPunct="1"/>
            <a:r>
              <a:rPr lang="en-US" smtClean="0">
                <a:solidFill>
                  <a:srgbClr val="443329"/>
                </a:solidFill>
              </a:rPr>
              <a:t>Prevention of contamination</a:t>
            </a:r>
          </a:p>
          <a:p>
            <a:pPr eaLnBrk="1" hangingPunct="1"/>
            <a:r>
              <a:rPr lang="en-US" smtClean="0">
                <a:solidFill>
                  <a:srgbClr val="443329"/>
                </a:solidFill>
              </a:rPr>
              <a:t>Reliable transfer and feed systems</a:t>
            </a:r>
          </a:p>
          <a:p>
            <a:pPr eaLnBrk="1" hangingPunct="1"/>
            <a:r>
              <a:rPr lang="en-US" smtClean="0">
                <a:solidFill>
                  <a:srgbClr val="443329"/>
                </a:solidFill>
              </a:rPr>
              <a:t>Drainage of aggregates</a:t>
            </a:r>
          </a:p>
          <a:p>
            <a:pPr eaLnBrk="1" hangingPunct="1"/>
            <a:r>
              <a:rPr lang="en-US" b="1" smtClean="0">
                <a:solidFill>
                  <a:srgbClr val="443329"/>
                </a:solidFill>
              </a:rPr>
              <a:t>Monitoring of qualities of materials</a:t>
            </a:r>
            <a:endParaRPr lang="en-US" smtClean="0">
              <a:solidFill>
                <a:srgbClr val="443329"/>
              </a:solidFill>
            </a:endParaRPr>
          </a:p>
          <a:p>
            <a:pPr eaLnBrk="1" hangingPunct="1"/>
            <a:r>
              <a:rPr lang="en-US" sz="2000" smtClean="0">
                <a:solidFill>
                  <a:srgbClr val="443329"/>
                </a:solidFill>
              </a:rPr>
              <a:t>Visual checks-acceptance/rejection, Sampling, testing, certification by suppliers information from suppliers </a:t>
            </a:r>
          </a:p>
          <a:p>
            <a:pPr eaLnBrk="1" hangingPunct="1"/>
            <a:endParaRPr lang="en-US" smtClean="0">
              <a:solidFill>
                <a:srgbClr val="443329"/>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ircle(in)">
                                      <p:cBhvr>
                                        <p:cTn id="11" dur="2000"/>
                                        <p:tgtEl>
                                          <p:spTgt spid="4">
                                            <p:txEl>
                                              <p:pRg st="1" end="1"/>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amond(in)">
                                      <p:cBhvr>
                                        <p:cTn id="15" dur="2000"/>
                                        <p:tgtEl>
                                          <p:spTgt spid="4">
                                            <p:txEl>
                                              <p:pRg st="2" end="2"/>
                                            </p:txEl>
                                          </p:spTgt>
                                        </p:tgtEl>
                                      </p:cBhvr>
                                    </p:animEffect>
                                  </p:childTnLst>
                                </p:cTn>
                              </p:par>
                            </p:childTnLst>
                          </p:cTn>
                        </p:par>
                        <p:par>
                          <p:cTn id="16" fill="hold" nodeType="afterGroup">
                            <p:stCondLst>
                              <p:cond delay="6000"/>
                            </p:stCondLst>
                            <p:childTnLst>
                              <p:par>
                                <p:cTn id="17" presetID="13" presetClass="entr" presetSubtype="16"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plus(in)">
                                      <p:cBhvr>
                                        <p:cTn id="19" dur="2000"/>
                                        <p:tgtEl>
                                          <p:spTgt spid="4">
                                            <p:txEl>
                                              <p:pRg st="3" end="3"/>
                                            </p:txEl>
                                          </p:spTgt>
                                        </p:tgtEl>
                                      </p:cBhvr>
                                    </p:animEffect>
                                  </p:childTnLst>
                                </p:cTn>
                              </p:par>
                            </p:childTnLst>
                          </p:cTn>
                        </p:par>
                        <p:par>
                          <p:cTn id="20" fill="hold" nodeType="afterGroup">
                            <p:stCondLst>
                              <p:cond delay="8000"/>
                            </p:stCondLst>
                            <p:childTnLst>
                              <p:par>
                                <p:cTn id="21" presetID="12" presetClass="entr" presetSubtype="4"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lide(fromBottom)">
                                      <p:cBhvr>
                                        <p:cTn id="23" dur="500"/>
                                        <p:tgtEl>
                                          <p:spTgt spid="4">
                                            <p:txEl>
                                              <p:pRg st="4" end="4"/>
                                            </p:txEl>
                                          </p:spTgt>
                                        </p:tgtEl>
                                      </p:cBhvr>
                                    </p:animEffect>
                                  </p:childTnLst>
                                </p:cTn>
                              </p:par>
                            </p:childTnLst>
                          </p:cTn>
                        </p:par>
                        <p:par>
                          <p:cTn id="24" fill="hold" nodeType="afterGroup">
                            <p:stCondLst>
                              <p:cond delay="8500"/>
                            </p:stCondLst>
                            <p:childTnLst>
                              <p:par>
                                <p:cTn id="25" presetID="12" presetClass="entr" presetSubtype="4"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lide(fromBottom)">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3"/>
          <p:cNvSpPr>
            <a:spLocks noGrp="1"/>
          </p:cNvSpPr>
          <p:nvPr>
            <p:ph type="title"/>
          </p:nvPr>
        </p:nvSpPr>
        <p:spPr>
          <a:xfrm>
            <a:off x="762000" y="706632"/>
            <a:ext cx="7772400" cy="1122168"/>
          </a:xfrm>
        </p:spPr>
        <p:txBody>
          <a:bodyPr>
            <a:noAutofit/>
          </a:bodyPr>
          <a:lstStyle/>
          <a:p>
            <a:pPr eaLnBrk="1" fontAlgn="auto" hangingPunct="1">
              <a:spcAft>
                <a:spcPts val="0"/>
              </a:spcAft>
              <a:defRPr/>
            </a:pPr>
            <a:r>
              <a:rPr lang="en-US" sz="1800" b="1" dirty="0" smtClean="0"/>
              <a:t>MODIFICATION OF MIX DESIGNS  PLANT MAINTAINANCE TRANSFER  AND WEIGHING EQUIPMENT</a:t>
            </a:r>
            <a:r>
              <a:rPr lang="en-US" sz="1800" dirty="0" smtClean="0"/>
              <a:t/>
            </a:r>
            <a:br>
              <a:rPr lang="en-US" sz="1800" dirty="0" smtClean="0"/>
            </a:br>
            <a:endParaRPr lang="en-US" sz="1800" dirty="0" smtClean="0"/>
          </a:p>
        </p:txBody>
      </p:sp>
      <p:sp>
        <p:nvSpPr>
          <p:cNvPr id="5" name="Content Placeholder 4"/>
          <p:cNvSpPr>
            <a:spLocks noGrp="1"/>
          </p:cNvSpPr>
          <p:nvPr>
            <p:ph idx="1"/>
          </p:nvPr>
        </p:nvSpPr>
        <p:spPr>
          <a:xfrm>
            <a:off x="685800" y="1676400"/>
            <a:ext cx="7772400" cy="5486400"/>
          </a:xfrm>
        </p:spPr>
        <p:txBody>
          <a:bodyPr/>
          <a:lstStyle/>
          <a:p>
            <a:pPr eaLnBrk="1" hangingPunct="1">
              <a:buFont typeface="Wingdings" pitchFamily="2" charset="2"/>
              <a:buChar char="Ø"/>
            </a:pPr>
            <a:r>
              <a:rPr lang="en-US" sz="2000" dirty="0" smtClean="0"/>
              <a:t>CONTROLLED FLOW</a:t>
            </a:r>
          </a:p>
          <a:p>
            <a:pPr eaLnBrk="1" hangingPunct="1">
              <a:buFont typeface="Wingdings" pitchFamily="2" charset="2"/>
              <a:buChar char="Ø"/>
            </a:pPr>
            <a:r>
              <a:rPr lang="en-US" sz="2000" dirty="0" smtClean="0"/>
              <a:t>CALIBRATED WEIGH SCALES</a:t>
            </a:r>
          </a:p>
          <a:p>
            <a:pPr eaLnBrk="1" hangingPunct="1">
              <a:buFont typeface="Wingdings" pitchFamily="2" charset="2"/>
              <a:buChar char="Ø"/>
            </a:pPr>
            <a:r>
              <a:rPr lang="en-US" sz="2000" dirty="0" smtClean="0"/>
              <a:t>CALIBRATED ADMIXTURE DISPENSERS</a:t>
            </a:r>
          </a:p>
          <a:p>
            <a:pPr eaLnBrk="1" hangingPunct="1">
              <a:buFont typeface="Wingdings" pitchFamily="2" charset="2"/>
              <a:buChar char="Ø"/>
            </a:pPr>
            <a:r>
              <a:rPr lang="en-US" sz="2000" dirty="0" smtClean="0"/>
              <a:t>PLANT MIXERS AND TRUCK MIXERS</a:t>
            </a:r>
          </a:p>
          <a:p>
            <a:pPr eaLnBrk="1" hangingPunct="1">
              <a:buFont typeface="Wingdings" pitchFamily="2" charset="2"/>
              <a:buChar char="Ø"/>
            </a:pPr>
            <a:r>
              <a:rPr lang="en-US" sz="2000" dirty="0" smtClean="0"/>
              <a:t>BLADE CONDITION</a:t>
            </a:r>
          </a:p>
          <a:p>
            <a:pPr eaLnBrk="1" hangingPunct="1">
              <a:buFont typeface="Wingdings" pitchFamily="2" charset="2"/>
              <a:buChar char="Ø"/>
            </a:pPr>
            <a:r>
              <a:rPr lang="en-US" sz="2000" dirty="0" smtClean="0"/>
              <a:t>MIXER POWER</a:t>
            </a:r>
          </a:p>
          <a:p>
            <a:pPr eaLnBrk="1" hangingPunct="1">
              <a:buFont typeface="Wingdings" pitchFamily="2" charset="2"/>
              <a:buChar char="Ø"/>
            </a:pPr>
            <a:r>
              <a:rPr lang="en-US" sz="2000" dirty="0" smtClean="0"/>
              <a:t>MAINTAINANCE</a:t>
            </a:r>
          </a:p>
          <a:p>
            <a:pPr eaLnBrk="1" hangingPunct="1"/>
            <a:endParaRPr lang="en-US" sz="20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
            <a:ext cx="1809092" cy="554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afterEffect">
                                  <p:stCondLst>
                                    <p:cond delay="0"/>
                                  </p:stCondLst>
                                  <p:childTnLst>
                                    <p:animMotion origin="layout" path="M 0 0  L 0 -0.33333  E" pathEditMode="relative" ptsTypes="">
                                      <p:cBhvr>
                                        <p:cTn id="6" dur="2000" fill="hold"/>
                                        <p:tgtEl>
                                          <p:spTgt spid="5">
                                            <p:txEl>
                                              <p:pRg st="0" end="0"/>
                                            </p:txEl>
                                          </p:spTgt>
                                        </p:tgtEl>
                                        <p:attrNameLst>
                                          <p:attrName>ppt_x</p:attrName>
                                          <p:attrName>ppt_y</p:attrName>
                                        </p:attrNameLst>
                                      </p:cBhvr>
                                    </p:animMotion>
                                  </p:childTnLst>
                                </p:cTn>
                              </p:par>
                            </p:childTnLst>
                          </p:cTn>
                        </p:par>
                        <p:par>
                          <p:cTn id="7" fill="hold" nodeType="afterGroup">
                            <p:stCondLst>
                              <p:cond delay="2000"/>
                            </p:stCondLst>
                            <p:childTnLst>
                              <p:par>
                                <p:cTn id="8" presetID="64" presetClass="path" presetSubtype="0" accel="50000" decel="50000" fill="hold" nodeType="afterEffect">
                                  <p:stCondLst>
                                    <p:cond delay="0"/>
                                  </p:stCondLst>
                                  <p:childTnLst>
                                    <p:animMotion origin="layout" path="M 0 0  L 0 -0.33333  E" pathEditMode="relative" ptsTypes="">
                                      <p:cBhvr>
                                        <p:cTn id="9" dur="2000" fill="hold"/>
                                        <p:tgtEl>
                                          <p:spTgt spid="5">
                                            <p:txEl>
                                              <p:pRg st="1" end="1"/>
                                            </p:txEl>
                                          </p:spTgt>
                                        </p:tgtEl>
                                        <p:attrNameLst>
                                          <p:attrName>ppt_x</p:attrName>
                                          <p:attrName>ppt_y</p:attrName>
                                        </p:attrNameLst>
                                      </p:cBhvr>
                                    </p:animMotion>
                                  </p:childTnLst>
                                </p:cTn>
                              </p:par>
                            </p:childTnLst>
                          </p:cTn>
                        </p:par>
                        <p:par>
                          <p:cTn id="10" fill="hold" nodeType="afterGroup">
                            <p:stCondLst>
                              <p:cond delay="4000"/>
                            </p:stCondLst>
                            <p:childTnLst>
                              <p:par>
                                <p:cTn id="11" presetID="64" presetClass="path" presetSubtype="0" accel="50000" decel="50000" fill="hold" nodeType="afterEffect">
                                  <p:stCondLst>
                                    <p:cond delay="0"/>
                                  </p:stCondLst>
                                  <p:childTnLst>
                                    <p:animMotion origin="layout" path="M 0 0  L 0 -0.33333  E" pathEditMode="relative" ptsTypes="">
                                      <p:cBhvr>
                                        <p:cTn id="12" dur="2000" fill="hold"/>
                                        <p:tgtEl>
                                          <p:spTgt spid="5">
                                            <p:txEl>
                                              <p:pRg st="2" end="2"/>
                                            </p:txEl>
                                          </p:spTgt>
                                        </p:tgtEl>
                                        <p:attrNameLst>
                                          <p:attrName>ppt_x</p:attrName>
                                          <p:attrName>ppt_y</p:attrName>
                                        </p:attrNameLst>
                                      </p:cBhvr>
                                    </p:animMotion>
                                  </p:childTnLst>
                                </p:cTn>
                              </p:par>
                            </p:childTnLst>
                          </p:cTn>
                        </p:par>
                        <p:par>
                          <p:cTn id="13" fill="hold" nodeType="afterGroup">
                            <p:stCondLst>
                              <p:cond delay="6000"/>
                            </p:stCondLst>
                            <p:childTnLst>
                              <p:par>
                                <p:cTn id="14" presetID="64" presetClass="path" presetSubtype="0" accel="50000" decel="50000" fill="hold" nodeType="afterEffect">
                                  <p:stCondLst>
                                    <p:cond delay="0"/>
                                  </p:stCondLst>
                                  <p:childTnLst>
                                    <p:animMotion origin="layout" path="M 0 0  L 0 -0.33333  E" pathEditMode="relative" ptsTypes="">
                                      <p:cBhvr>
                                        <p:cTn id="15" dur="2000" fill="hold"/>
                                        <p:tgtEl>
                                          <p:spTgt spid="5">
                                            <p:txEl>
                                              <p:pRg st="3" end="3"/>
                                            </p:txEl>
                                          </p:spTgt>
                                        </p:tgtEl>
                                        <p:attrNameLst>
                                          <p:attrName>ppt_x</p:attrName>
                                          <p:attrName>ppt_y</p:attrName>
                                        </p:attrNameLst>
                                      </p:cBhvr>
                                    </p:animMotion>
                                  </p:childTnLst>
                                </p:cTn>
                              </p:par>
                            </p:childTnLst>
                          </p:cTn>
                        </p:par>
                        <p:par>
                          <p:cTn id="16" fill="hold" nodeType="afterGroup">
                            <p:stCondLst>
                              <p:cond delay="8000"/>
                            </p:stCondLst>
                            <p:childTnLst>
                              <p:par>
                                <p:cTn id="17" presetID="64" presetClass="path" presetSubtype="0" accel="50000" decel="50000" fill="hold" nodeType="afterEffect">
                                  <p:stCondLst>
                                    <p:cond delay="0"/>
                                  </p:stCondLst>
                                  <p:childTnLst>
                                    <p:animMotion origin="layout" path="M 0 0  L 0 -0.33333  E" pathEditMode="relative" ptsTypes="">
                                      <p:cBhvr>
                                        <p:cTn id="18" dur="2000" fill="hold"/>
                                        <p:tgtEl>
                                          <p:spTgt spid="5">
                                            <p:txEl>
                                              <p:pRg st="4" end="4"/>
                                            </p:txEl>
                                          </p:spTgt>
                                        </p:tgtEl>
                                        <p:attrNameLst>
                                          <p:attrName>ppt_x</p:attrName>
                                          <p:attrName>ppt_y</p:attrName>
                                        </p:attrNameLst>
                                      </p:cBhvr>
                                    </p:animMotion>
                                  </p:childTnLst>
                                </p:cTn>
                              </p:par>
                            </p:childTnLst>
                          </p:cTn>
                        </p:par>
                        <p:par>
                          <p:cTn id="19" fill="hold" nodeType="afterGroup">
                            <p:stCondLst>
                              <p:cond delay="10000"/>
                            </p:stCondLst>
                            <p:childTnLst>
                              <p:par>
                                <p:cTn id="20" presetID="64" presetClass="path" presetSubtype="0" accel="50000" decel="50000" fill="hold" nodeType="afterEffect">
                                  <p:stCondLst>
                                    <p:cond delay="0"/>
                                  </p:stCondLst>
                                  <p:childTnLst>
                                    <p:animMotion origin="layout" path="M 0 0  L 0 -0.33333  E" pathEditMode="relative" ptsTypes="">
                                      <p:cBhvr>
                                        <p:cTn id="21" dur="2000" fill="hold"/>
                                        <p:tgtEl>
                                          <p:spTgt spid="5">
                                            <p:txEl>
                                              <p:pRg st="5" end="5"/>
                                            </p:txEl>
                                          </p:spTgt>
                                        </p:tgtEl>
                                        <p:attrNameLst>
                                          <p:attrName>ppt_x</p:attrName>
                                          <p:attrName>ppt_y</p:attrName>
                                        </p:attrNameLst>
                                      </p:cBhvr>
                                    </p:animMotion>
                                  </p:childTnLst>
                                </p:cTn>
                              </p:par>
                            </p:childTnLst>
                          </p:cTn>
                        </p:par>
                        <p:par>
                          <p:cTn id="22" fill="hold" nodeType="afterGroup">
                            <p:stCondLst>
                              <p:cond delay="12000"/>
                            </p:stCondLst>
                            <p:childTnLst>
                              <p:par>
                                <p:cTn id="23" presetID="64" presetClass="path" presetSubtype="0" accel="50000" decel="50000" fill="hold" nodeType="afterEffect">
                                  <p:stCondLst>
                                    <p:cond delay="0"/>
                                  </p:stCondLst>
                                  <p:childTnLst>
                                    <p:animMotion origin="layout" path="M 0 0  L 0 -0.33333  E" pathEditMode="relative" ptsTypes="">
                                      <p:cBhvr>
                                        <p:cTn id="24" dur="2000" fill="hold"/>
                                        <p:tgtEl>
                                          <p:spTgt spid="5">
                                            <p:txEl>
                                              <p:pRg st="6" end="6"/>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1"/>
          <p:cNvPicPr>
            <a:picLocks noChangeAspect="1" noChangeArrowheads="1"/>
          </p:cNvPicPr>
          <p:nvPr/>
        </p:nvPicPr>
        <p:blipFill>
          <a:blip r:embed="rId2" cstate="print"/>
          <a:srcRect t="5397" b="3757"/>
          <a:stretch>
            <a:fillRect/>
          </a:stretch>
        </p:blipFill>
        <p:spPr bwMode="auto">
          <a:xfrm>
            <a:off x="0" y="0"/>
            <a:ext cx="9144000" cy="6143625"/>
          </a:xfrm>
          <a:prstGeom prst="rect">
            <a:avLst/>
          </a:prstGeom>
          <a:noFill/>
          <a:ln w="9525">
            <a:noFill/>
            <a:miter lim="800000"/>
            <a:headEnd/>
            <a:tailEnd/>
          </a:ln>
        </p:spPr>
      </p:pic>
      <p:sp>
        <p:nvSpPr>
          <p:cNvPr id="38915" name="Text Box 3"/>
          <p:cNvSpPr txBox="1">
            <a:spLocks noChangeArrowheads="1"/>
          </p:cNvSpPr>
          <p:nvPr/>
        </p:nvSpPr>
        <p:spPr bwMode="auto">
          <a:xfrm>
            <a:off x="3048000" y="6121400"/>
            <a:ext cx="4094163" cy="519113"/>
          </a:xfrm>
          <a:prstGeom prst="rect">
            <a:avLst/>
          </a:prstGeom>
          <a:noFill/>
          <a:ln w="9525">
            <a:noFill/>
            <a:miter lim="800000"/>
            <a:headEnd/>
            <a:tailEnd/>
          </a:ln>
        </p:spPr>
        <p:txBody>
          <a:bodyPr wrap="none">
            <a:spAutoFit/>
          </a:bodyPr>
          <a:lstStyle/>
          <a:p>
            <a:r>
              <a:rPr lang="en-US" sz="2800" b="1">
                <a:solidFill>
                  <a:srgbClr val="FF3300"/>
                </a:solidFill>
                <a:latin typeface="Times New Roman" pitchFamily="18" charset="0"/>
              </a:rPr>
              <a:t>Weighing Belt Conveyor</a:t>
            </a:r>
            <a:r>
              <a:rPr lang="en-US" sz="2800">
                <a:solidFill>
                  <a:srgbClr val="FF3300"/>
                </a:solidFill>
                <a:latin typeface="Times New Roman"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rrowheads="1"/>
          </p:cNvPicPr>
          <p:nvPr/>
        </p:nvPicPr>
        <p:blipFill>
          <a:blip r:embed="rId2" cstate="print">
            <a:lum bright="10000" contrast="-10000"/>
          </a:blip>
          <a:srcRect l="844" r="844" b="3011"/>
          <a:stretch>
            <a:fillRect/>
          </a:stretch>
        </p:blipFill>
        <p:spPr bwMode="auto">
          <a:xfrm>
            <a:off x="0" y="762000"/>
            <a:ext cx="9144000" cy="6096000"/>
          </a:xfrm>
          <a:prstGeom prst="rect">
            <a:avLst/>
          </a:prstGeom>
          <a:noFill/>
          <a:ln w="9525">
            <a:noFill/>
            <a:miter lim="800000"/>
            <a:headEnd/>
            <a:tailEnd/>
          </a:ln>
        </p:spPr>
      </p:pic>
      <p:sp>
        <p:nvSpPr>
          <p:cNvPr id="39939" name="Text Box 3"/>
          <p:cNvSpPr txBox="1">
            <a:spLocks noChangeArrowheads="1"/>
          </p:cNvSpPr>
          <p:nvPr/>
        </p:nvSpPr>
        <p:spPr bwMode="auto">
          <a:xfrm>
            <a:off x="2828925" y="225425"/>
            <a:ext cx="3430588" cy="457200"/>
          </a:xfrm>
          <a:prstGeom prst="rect">
            <a:avLst/>
          </a:prstGeom>
          <a:solidFill>
            <a:srgbClr val="FFFF00"/>
          </a:solidFill>
          <a:ln w="9525">
            <a:noFill/>
            <a:miter lim="800000"/>
            <a:headEnd/>
            <a:tailEnd/>
          </a:ln>
        </p:spPr>
        <p:txBody>
          <a:bodyPr wrap="none">
            <a:spAutoFit/>
          </a:bodyPr>
          <a:lstStyle/>
          <a:p>
            <a:r>
              <a:rPr lang="en-US" sz="2400" b="1">
                <a:solidFill>
                  <a:schemeClr val="hlink"/>
                </a:solidFill>
                <a:latin typeface="Bookman Old Style" pitchFamily="18" charset="0"/>
              </a:rPr>
              <a:t>TWIN SHAFT MIXER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666FF"/>
        </a:solidFill>
        <a:effectLst/>
      </p:bgPr>
    </p:bg>
    <p:spTree>
      <p:nvGrpSpPr>
        <p:cNvPr id="1" name=""/>
        <p:cNvGrpSpPr/>
        <p:nvPr/>
      </p:nvGrpSpPr>
      <p:grpSpPr>
        <a:xfrm>
          <a:off x="0" y="0"/>
          <a:ext cx="0" cy="0"/>
          <a:chOff x="0" y="0"/>
          <a:chExt cx="0" cy="0"/>
        </a:xfrm>
      </p:grpSpPr>
      <p:pic>
        <p:nvPicPr>
          <p:cNvPr id="40962" name="Picture 2" descr="SITEMIX2"/>
          <p:cNvPicPr>
            <a:picLocks noGrp="1" noChangeAspect="1" noChangeArrowheads="1"/>
          </p:cNvPicPr>
          <p:nvPr>
            <p:ph type="body" idx="4294967295"/>
          </p:nvPr>
        </p:nvPicPr>
        <p:blipFill>
          <a:blip r:embed="rId2" cstate="print">
            <a:lum bright="-24000"/>
          </a:blip>
          <a:srcRect t="792" b="5347"/>
          <a:stretch>
            <a:fillRect/>
          </a:stretch>
        </p:blipFill>
        <p:spPr>
          <a:xfrm>
            <a:off x="304800" y="228600"/>
            <a:ext cx="8686800" cy="609282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D9DC5E"/>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1143000"/>
            <a:ext cx="8686800" cy="457200"/>
          </a:xfrm>
        </p:spPr>
        <p:txBody>
          <a:bodyPr>
            <a:normAutofit fontScale="90000"/>
          </a:bodyPr>
          <a:lstStyle/>
          <a:p>
            <a:pPr eaLnBrk="1" fontAlgn="auto" hangingPunct="1">
              <a:spcAft>
                <a:spcPts val="0"/>
              </a:spcAft>
              <a:defRPr/>
            </a:pPr>
            <a:r>
              <a:rPr lang="en-US" b="1" u="sng" dirty="0" smtClean="0"/>
              <a:t>Immediate control</a:t>
            </a:r>
            <a:r>
              <a:rPr lang="en-US" dirty="0" smtClean="0"/>
              <a:t/>
            </a:r>
            <a:br>
              <a:rPr lang="en-US" dirty="0" smtClean="0"/>
            </a:br>
            <a:endParaRPr lang="en-US" dirty="0" smtClean="0"/>
          </a:p>
        </p:txBody>
      </p:sp>
      <p:sp>
        <p:nvSpPr>
          <p:cNvPr id="41987" name="Content Placeholder 2"/>
          <p:cNvSpPr>
            <a:spLocks noGrp="1"/>
          </p:cNvSpPr>
          <p:nvPr>
            <p:ph idx="1"/>
          </p:nvPr>
        </p:nvSpPr>
        <p:spPr/>
        <p:txBody>
          <a:bodyPr/>
          <a:lstStyle/>
          <a:p>
            <a:pPr eaLnBrk="1" hangingPunct="1"/>
            <a:r>
              <a:rPr lang="en-US" sz="2000" smtClean="0"/>
              <a:t>Correct batching</a:t>
            </a:r>
          </a:p>
          <a:p>
            <a:pPr eaLnBrk="1" hangingPunct="1"/>
            <a:r>
              <a:rPr lang="en-US" sz="2000" smtClean="0"/>
              <a:t>Visual observation of concrete sample during production and/or delivery or during sampling /testing in fresh state.</a:t>
            </a:r>
          </a:p>
          <a:p>
            <a:pPr eaLnBrk="1" hangingPunct="1"/>
            <a:r>
              <a:rPr lang="en-US" sz="2000" smtClean="0"/>
              <a:t>Moisture content control/usage of moisture probes or other means especially for fine aggregates</a:t>
            </a:r>
          </a:p>
          <a:p>
            <a:pPr eaLnBrk="1" hangingPunct="1"/>
            <a:r>
              <a:rPr lang="en-US" sz="2000" smtClean="0"/>
              <a:t>Making required adjustments at the plant automatically or manually to allow for observed, reported changes in materials or concrete qualities</a:t>
            </a:r>
          </a:p>
          <a:p>
            <a:pPr eaLnBrk="1" hangingPunct="1"/>
            <a:r>
              <a:rPr lang="en-US" sz="2000" smtClean="0"/>
              <a:t>Inspection at delivery point by technician or any company rep and adjustments to the workability within company policy.</a:t>
            </a:r>
          </a:p>
          <a:p>
            <a:pPr eaLnBrk="1" hangingPunct="1"/>
            <a:endParaRPr lang="en-US"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990"/>
            <a:ext cx="1809092" cy="55423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60EAB2"/>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609600"/>
            <a:ext cx="8686800" cy="838200"/>
          </a:xfrm>
        </p:spPr>
        <p:txBody>
          <a:bodyPr/>
          <a:lstStyle/>
          <a:p>
            <a:pPr eaLnBrk="1" fontAlgn="auto" hangingPunct="1">
              <a:spcAft>
                <a:spcPts val="0"/>
              </a:spcAft>
              <a:defRPr/>
            </a:pPr>
            <a:r>
              <a:rPr lang="en-US" sz="3200" b="1" dirty="0" smtClean="0"/>
              <a:t>RETROSPECTIVE CONTROL</a:t>
            </a:r>
            <a:endParaRPr lang="en-US" sz="3200" dirty="0" smtClean="0"/>
          </a:p>
        </p:txBody>
      </p:sp>
      <p:sp>
        <p:nvSpPr>
          <p:cNvPr id="43011" name="Content Placeholder 2"/>
          <p:cNvSpPr>
            <a:spLocks noGrp="1"/>
          </p:cNvSpPr>
          <p:nvPr>
            <p:ph idx="1"/>
          </p:nvPr>
        </p:nvSpPr>
        <p:spPr/>
        <p:txBody>
          <a:bodyPr/>
          <a:lstStyle/>
          <a:p>
            <a:pPr eaLnBrk="1" hangingPunct="1"/>
            <a:r>
              <a:rPr lang="en-US" sz="2600" smtClean="0"/>
              <a:t>SAMPLING OF CONCRETE,TESTING,MONITORING</a:t>
            </a:r>
          </a:p>
          <a:p>
            <a:pPr eaLnBrk="1" hangingPunct="1"/>
            <a:r>
              <a:rPr lang="en-US" sz="2600" smtClean="0"/>
              <a:t>CHECK OF WEIGHTS OF TRUCKS ON WEIGH BRIDGE (Empty and loaded)</a:t>
            </a:r>
          </a:p>
          <a:p>
            <a:pPr eaLnBrk="1" hangingPunct="1"/>
            <a:r>
              <a:rPr lang="en-US" sz="2600" smtClean="0"/>
              <a:t>Stock control of materials</a:t>
            </a:r>
          </a:p>
          <a:p>
            <a:pPr eaLnBrk="1" hangingPunct="1"/>
            <a:r>
              <a:rPr lang="en-US" sz="2600" smtClean="0"/>
              <a:t>Diagnosis and correction of faults identified from complaints</a:t>
            </a:r>
          </a:p>
          <a:p>
            <a:pPr eaLnBrk="1" hangingPunct="1"/>
            <a:r>
              <a:rPr lang="en-US" sz="2600" smtClean="0"/>
              <a:t>Analysis of cube results, statistical analysis.</a:t>
            </a:r>
          </a:p>
          <a:p>
            <a:pPr eaLnBrk="1" hangingPunct="1"/>
            <a:endParaRPr lang="en-US"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81642"/>
            <a:ext cx="1809092" cy="55423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838200"/>
            <a:ext cx="8686800" cy="685800"/>
          </a:xfrm>
        </p:spPr>
        <p:txBody>
          <a:bodyPr>
            <a:normAutofit fontScale="90000"/>
          </a:bodyPr>
          <a:lstStyle/>
          <a:p>
            <a:pPr eaLnBrk="1" fontAlgn="auto" hangingPunct="1">
              <a:spcAft>
                <a:spcPts val="0"/>
              </a:spcAft>
              <a:defRPr/>
            </a:pPr>
            <a:r>
              <a:rPr lang="en-US" b="1" dirty="0" smtClean="0"/>
              <a:t>CHECKS AT SITE</a:t>
            </a:r>
            <a:r>
              <a:rPr lang="en-US" dirty="0" smtClean="0"/>
              <a:t/>
            </a:r>
            <a:br>
              <a:rPr lang="en-US" dirty="0" smtClean="0"/>
            </a:br>
            <a:endParaRPr lang="en-US" dirty="0" smtClean="0"/>
          </a:p>
        </p:txBody>
      </p:sp>
      <p:sp>
        <p:nvSpPr>
          <p:cNvPr id="44035" name="Content Placeholder 2"/>
          <p:cNvSpPr>
            <a:spLocks noGrp="1"/>
          </p:cNvSpPr>
          <p:nvPr>
            <p:ph idx="1"/>
          </p:nvPr>
        </p:nvSpPr>
        <p:spPr/>
        <p:txBody>
          <a:bodyPr/>
          <a:lstStyle/>
          <a:p>
            <a:pPr eaLnBrk="1" hangingPunct="1"/>
            <a:r>
              <a:rPr lang="en-US" smtClean="0"/>
              <a:t>TIME OF BATCHING</a:t>
            </a:r>
          </a:p>
          <a:p>
            <a:pPr eaLnBrk="1" hangingPunct="1"/>
            <a:r>
              <a:rPr lang="en-US" smtClean="0"/>
              <a:t>RIGHT W/C RATIO</a:t>
            </a:r>
          </a:p>
          <a:p>
            <a:pPr eaLnBrk="1" hangingPunct="1"/>
            <a:r>
              <a:rPr lang="en-US" smtClean="0"/>
              <a:t>RIGHT SLUMP AT SITE</a:t>
            </a:r>
          </a:p>
          <a:p>
            <a:pPr eaLnBrk="1" hangingPunct="1"/>
            <a:r>
              <a:rPr lang="en-US" smtClean="0"/>
              <a:t>TO BE USED WITHIN APPROPRIATE TIME.</a:t>
            </a:r>
          </a:p>
          <a:p>
            <a:pPr eaLnBrk="1" hangingPunct="1"/>
            <a:r>
              <a:rPr lang="en-US" smtClean="0"/>
              <a:t>BATCHING TOLERANCES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71608"/>
            <a:ext cx="1809092" cy="55423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9999"/>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838200"/>
            <a:ext cx="8686800" cy="685800"/>
          </a:xfrm>
        </p:spPr>
        <p:txBody>
          <a:bodyPr>
            <a:normAutofit fontScale="90000"/>
          </a:bodyPr>
          <a:lstStyle/>
          <a:p>
            <a:pPr eaLnBrk="1" fontAlgn="auto" hangingPunct="1">
              <a:spcAft>
                <a:spcPts val="0"/>
              </a:spcAft>
              <a:defRPr/>
            </a:pPr>
            <a:r>
              <a:rPr lang="en-US" b="1" dirty="0" smtClean="0"/>
              <a:t>SLUMP RANGE</a:t>
            </a:r>
            <a:r>
              <a:rPr lang="en-US" dirty="0" smtClean="0"/>
              <a:t/>
            </a:r>
            <a:br>
              <a:rPr lang="en-US" dirty="0" smtClean="0"/>
            </a:br>
            <a:endParaRPr lang="en-US" dirty="0" smtClean="0"/>
          </a:p>
        </p:txBody>
      </p:sp>
      <p:sp>
        <p:nvSpPr>
          <p:cNvPr id="45059" name="Content Placeholder 2"/>
          <p:cNvSpPr>
            <a:spLocks noGrp="1"/>
          </p:cNvSpPr>
          <p:nvPr>
            <p:ph idx="1"/>
          </p:nvPr>
        </p:nvSpPr>
        <p:spPr/>
        <p:txBody>
          <a:bodyPr/>
          <a:lstStyle/>
          <a:p>
            <a:pPr eaLnBrk="1" hangingPunct="1"/>
            <a:r>
              <a:rPr lang="en-US" smtClean="0"/>
              <a:t>SLUMP LESS;</a:t>
            </a:r>
          </a:p>
          <a:p>
            <a:pPr eaLnBrk="1" hangingPunct="1"/>
            <a:r>
              <a:rPr lang="en-US" smtClean="0"/>
              <a:t>ADD CHEMICAL ADMIXTURE ON SITE</a:t>
            </a:r>
          </a:p>
          <a:p>
            <a:pPr eaLnBrk="1" hangingPunct="1"/>
            <a:r>
              <a:rPr lang="en-US" smtClean="0"/>
              <a:t>As per ACI 212.4 R, IS4926</a:t>
            </a:r>
          </a:p>
          <a:p>
            <a:pPr eaLnBrk="1" hangingPunct="1"/>
            <a:endParaRPr lang="en-US"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Water-cement Ratio</a:t>
            </a:r>
          </a:p>
        </p:txBody>
      </p:sp>
      <p:sp>
        <p:nvSpPr>
          <p:cNvPr id="24579" name="Rectangle 3"/>
          <p:cNvSpPr>
            <a:spLocks noGrp="1" noChangeArrowheads="1"/>
          </p:cNvSpPr>
          <p:nvPr>
            <p:ph type="body" idx="1"/>
          </p:nvPr>
        </p:nvSpPr>
        <p:spPr/>
        <p:txBody>
          <a:bodyPr/>
          <a:lstStyle/>
          <a:p>
            <a:pPr eaLnBrk="1" hangingPunct="1">
              <a:lnSpc>
                <a:spcPct val="90000"/>
              </a:lnSpc>
              <a:defRPr/>
            </a:pPr>
            <a:r>
              <a:rPr lang="en-US" sz="2800" smtClean="0">
                <a:solidFill>
                  <a:srgbClr val="660033"/>
                </a:solidFill>
              </a:rPr>
              <a:t>Key to strength ,all engineering properties</a:t>
            </a:r>
          </a:p>
          <a:p>
            <a:pPr eaLnBrk="1" hangingPunct="1">
              <a:lnSpc>
                <a:spcPct val="90000"/>
              </a:lnSpc>
              <a:defRPr/>
            </a:pPr>
            <a:r>
              <a:rPr lang="en-US" sz="2800" smtClean="0">
                <a:solidFill>
                  <a:srgbClr val="660033"/>
                </a:solidFill>
              </a:rPr>
              <a:t>Weight of water/weight of CEMENT.</a:t>
            </a:r>
          </a:p>
          <a:p>
            <a:pPr eaLnBrk="1" hangingPunct="1">
              <a:lnSpc>
                <a:spcPct val="90000"/>
              </a:lnSpc>
              <a:defRPr/>
            </a:pPr>
            <a:r>
              <a:rPr lang="en-US" sz="2800" smtClean="0">
                <a:solidFill>
                  <a:srgbClr val="660033"/>
                </a:solidFill>
              </a:rPr>
              <a:t>Curing is the process by which enough moisture is maintained in the body of concrete for proper hydration of CEMENT.</a:t>
            </a:r>
          </a:p>
          <a:p>
            <a:pPr eaLnBrk="1" hangingPunct="1">
              <a:lnSpc>
                <a:spcPct val="90000"/>
              </a:lnSpc>
              <a:defRPr/>
            </a:pPr>
            <a:r>
              <a:rPr lang="en-US" sz="2800" smtClean="0">
                <a:solidFill>
                  <a:srgbClr val="660033"/>
                </a:solidFill>
              </a:rPr>
              <a:t>CAPILLARIES; capillaries are  formed during the curing process. They are unwanted small tunnels left behind after excess  water(water not needed for cement hydration but needed for flowability) has evaporated from the concrete</a:t>
            </a:r>
            <a:r>
              <a:rPr lang="en-US" sz="2800" smtClean="0"/>
              <a:t>.</a:t>
            </a:r>
          </a:p>
          <a:p>
            <a:pPr eaLnBrk="1" hangingPunct="1">
              <a:lnSpc>
                <a:spcPct val="90000"/>
              </a:lnSpc>
              <a:defRPr/>
            </a:pPr>
            <a:endParaRPr lang="en-US" sz="280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extLst>
      <p:ext uri="{BB962C8B-B14F-4D97-AF65-F5344CB8AC3E}">
        <p14:creationId xmlns:p14="http://schemas.microsoft.com/office/powerpoint/2010/main" val="233541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fade">
                                      <p:cBhvr>
                                        <p:cTn id="14" dur="1000">
                                          <p:stCondLst>
                                            <p:cond delay="0"/>
                                          </p:stCondLst>
                                        </p:cTn>
                                        <p:tgtEl>
                                          <p:spTgt spid="245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Effect transition="in" filter="fade">
                                      <p:cBhvr>
                                        <p:cTn id="19" dur="1000">
                                          <p:stCondLst>
                                            <p:cond delay="0"/>
                                          </p:stCondLst>
                                        </p:cTn>
                                        <p:tgtEl>
                                          <p:spTgt spid="2457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Effect transition="in" filter="fade">
                                      <p:cBhvr>
                                        <p:cTn id="24" dur="1000">
                                          <p:stCondLst>
                                            <p:cond delay="0"/>
                                          </p:stCondLst>
                                        </p:cTn>
                                        <p:tgtEl>
                                          <p:spTgt spid="2457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579">
                                            <p:txEl>
                                              <p:pRg st="3" end="3"/>
                                            </p:txEl>
                                          </p:spTgt>
                                        </p:tgtEl>
                                        <p:attrNameLst>
                                          <p:attrName>style.visibility</p:attrName>
                                        </p:attrNameLst>
                                      </p:cBhvr>
                                      <p:to>
                                        <p:strVal val="visible"/>
                                      </p:to>
                                    </p:set>
                                    <p:animEffect transition="in" filter="fade">
                                      <p:cBhvr>
                                        <p:cTn id="29" dur="1000">
                                          <p:stCondLst>
                                            <p:cond delay="0"/>
                                          </p:stCondLst>
                                        </p:cTn>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CC99FF"/>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914400"/>
            <a:ext cx="8686800" cy="381000"/>
          </a:xfrm>
        </p:spPr>
        <p:txBody>
          <a:bodyPr>
            <a:normAutofit fontScale="90000"/>
          </a:bodyPr>
          <a:lstStyle/>
          <a:p>
            <a:pPr eaLnBrk="1" fontAlgn="auto" hangingPunct="1">
              <a:spcAft>
                <a:spcPts val="0"/>
              </a:spcAft>
              <a:defRPr/>
            </a:pPr>
            <a:r>
              <a:rPr lang="en-US" b="1" dirty="0" smtClean="0"/>
              <a:t>SLUMP MORE THAN SPEC</a:t>
            </a:r>
            <a:r>
              <a:rPr lang="en-US" dirty="0" smtClean="0"/>
              <a:t/>
            </a:r>
            <a:br>
              <a:rPr lang="en-US" dirty="0" smtClean="0"/>
            </a:br>
            <a:endParaRPr lang="en-US" dirty="0" smtClean="0"/>
          </a:p>
        </p:txBody>
      </p:sp>
      <p:sp>
        <p:nvSpPr>
          <p:cNvPr id="25603" name="Content Placeholder 2"/>
          <p:cNvSpPr>
            <a:spLocks noGrp="1"/>
          </p:cNvSpPr>
          <p:nvPr>
            <p:ph idx="1"/>
          </p:nvPr>
        </p:nvSpPr>
        <p:spPr>
          <a:xfrm>
            <a:off x="685800" y="1371600"/>
            <a:ext cx="7772400" cy="4114800"/>
          </a:xfrm>
        </p:spPr>
        <p:txBody>
          <a:bodyPr/>
          <a:lstStyle/>
          <a:p>
            <a:pPr eaLnBrk="1" hangingPunct="1"/>
            <a:r>
              <a:rPr lang="en-US" sz="2600" smtClean="0"/>
              <a:t>MORE WATER? (Higher w/c, lesser strength?)</a:t>
            </a:r>
          </a:p>
          <a:p>
            <a:pPr eaLnBrk="1" hangingPunct="1"/>
            <a:r>
              <a:rPr lang="en-US" sz="2600" smtClean="0"/>
              <a:t>Increase in coarser materials?</a:t>
            </a:r>
          </a:p>
          <a:p>
            <a:pPr eaLnBrk="1" hangingPunct="1"/>
            <a:r>
              <a:rPr lang="en-US" sz="2600" smtClean="0"/>
              <a:t>Increase in chemical admixture?</a:t>
            </a:r>
          </a:p>
          <a:p>
            <a:pPr eaLnBrk="1" hangingPunct="1"/>
            <a:r>
              <a:rPr lang="en-US" sz="2600" smtClean="0"/>
              <a:t>Wrong batching? (may be lesser ingredients?</a:t>
            </a:r>
          </a:p>
          <a:p>
            <a:pPr eaLnBrk="1" hangingPunct="1"/>
            <a:r>
              <a:rPr lang="en-US" sz="2600" smtClean="0"/>
              <a:t>A different cement or same cement brand with different properties/chemical composition?</a:t>
            </a:r>
          </a:p>
          <a:p>
            <a:pPr eaLnBrk="1" hangingPunct="1"/>
            <a:r>
              <a:rPr lang="en-US" sz="2600" smtClean="0"/>
              <a:t>Check before accepting ,check all details</a:t>
            </a:r>
          </a:p>
          <a:p>
            <a:pPr eaLnBrk="1" hangingPunct="1"/>
            <a:r>
              <a:rPr lang="en-US" sz="2600" smtClean="0"/>
              <a:t>May insist RMC to certify the batch?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 to="" calcmode="lin" valueType="num">
                                      <p:cBhvr>
                                        <p:cTn id="10" dur="1" fill="hold"/>
                                        <p:tgtEl>
                                          <p:spTgt spid="2560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to="" calcmode="lin" valueType="num">
                                      <p:cBhvr>
                                        <p:cTn id="13" dur="1" fill="hold"/>
                                        <p:tgtEl>
                                          <p:spTgt spid="2560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 to="" calcmode="lin" valueType="num">
                                      <p:cBhvr>
                                        <p:cTn id="16" dur="1" fill="hold"/>
                                        <p:tgtEl>
                                          <p:spTgt spid="2560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to="" calcmode="lin" valueType="num">
                                      <p:cBhvr>
                                        <p:cTn id="19" dur="1" fill="hold"/>
                                        <p:tgtEl>
                                          <p:spTgt spid="25603">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5603">
                                            <p:txEl>
                                              <p:pRg st="5" end="5"/>
                                            </p:txEl>
                                          </p:spTgt>
                                        </p:tgtEl>
                                        <p:attrNameLst>
                                          <p:attrName>style.visibility</p:attrName>
                                        </p:attrNameLst>
                                      </p:cBhvr>
                                      <p:to>
                                        <p:strVal val="visible"/>
                                      </p:to>
                                    </p:set>
                                    <p:anim to="" calcmode="lin" valueType="num">
                                      <p:cBhvr>
                                        <p:cTn id="22" dur="1" fill="hold"/>
                                        <p:tgtEl>
                                          <p:spTgt spid="25603">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 to="" calcmode="lin" valueType="num">
                                      <p:cBhvr>
                                        <p:cTn id="25" dur="1" fill="hold"/>
                                        <p:tgtEl>
                                          <p:spTgt spid="2560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734705"/>
            <a:ext cx="7772400" cy="560695"/>
          </a:xfrm>
        </p:spPr>
        <p:txBody>
          <a:bodyPr>
            <a:normAutofit fontScale="90000"/>
          </a:bodyPr>
          <a:lstStyle/>
          <a:p>
            <a:pPr eaLnBrk="1" fontAlgn="auto" hangingPunct="1">
              <a:spcAft>
                <a:spcPts val="0"/>
              </a:spcAft>
              <a:defRPr/>
            </a:pPr>
            <a:r>
              <a:rPr lang="en-US" sz="2400" b="1" u="sng" dirty="0" smtClean="0"/>
              <a:t>INFORMATION TO BE PROVIDED BY PRODUCER </a:t>
            </a:r>
            <a:r>
              <a:rPr lang="en-US" dirty="0" smtClean="0"/>
              <a:t/>
            </a:r>
            <a:br>
              <a:rPr lang="en-US" dirty="0" smtClean="0"/>
            </a:br>
            <a:endParaRPr lang="en-US" dirty="0" smtClean="0"/>
          </a:p>
        </p:txBody>
      </p:sp>
      <p:sp>
        <p:nvSpPr>
          <p:cNvPr id="26627" name="Content Placeholder 2"/>
          <p:cNvSpPr>
            <a:spLocks noGrp="1"/>
          </p:cNvSpPr>
          <p:nvPr>
            <p:ph idx="1"/>
          </p:nvPr>
        </p:nvSpPr>
        <p:spPr>
          <a:xfrm>
            <a:off x="533400" y="1219200"/>
            <a:ext cx="7772400" cy="5257800"/>
          </a:xfrm>
        </p:spPr>
        <p:txBody>
          <a:bodyPr/>
          <a:lstStyle/>
          <a:p>
            <a:pPr eaLnBrk="1" hangingPunct="1"/>
            <a:r>
              <a:rPr lang="en-US" sz="1800" dirty="0" smtClean="0"/>
              <a:t>To fulfill the requirements of IS 4926-2003, when requested the producer has to furnish the following information</a:t>
            </a:r>
          </a:p>
          <a:p>
            <a:pPr eaLnBrk="1" hangingPunct="1"/>
            <a:r>
              <a:rPr lang="en-US" sz="1800" dirty="0" smtClean="0"/>
              <a:t>A)Nature &amp; Source of each constituent.</a:t>
            </a:r>
          </a:p>
          <a:p>
            <a:pPr eaLnBrk="1" hangingPunct="1"/>
            <a:r>
              <a:rPr lang="en-US" sz="1800" dirty="0" smtClean="0"/>
              <a:t>b) Source of supply of cement.</a:t>
            </a:r>
          </a:p>
          <a:p>
            <a:pPr eaLnBrk="1" hangingPunct="1"/>
            <a:r>
              <a:rPr lang="en-US" sz="1800" dirty="0" smtClean="0"/>
              <a:t>c) Proposed proportions or quantities of each.</a:t>
            </a:r>
          </a:p>
          <a:p>
            <a:pPr eaLnBrk="1" hangingPunct="1"/>
            <a:r>
              <a:rPr lang="en-US" sz="1800" dirty="0" smtClean="0"/>
              <a:t>d) Information on generic type(s) of main constituents of admixtures, whether it is dosage free, whether the dosage causes air entrainment, compatibility when more than one admixture is used and also initial, final setting time of concrete when used at proposed dosage (tested as per IS8142).</a:t>
            </a:r>
          </a:p>
          <a:p>
            <a:pPr eaLnBrk="1" hangingPunct="1">
              <a:buFontTx/>
              <a:buNone/>
            </a:pPr>
            <a:r>
              <a:rPr lang="en-US" sz="1800" dirty="0" smtClean="0"/>
              <a:t> </a:t>
            </a:r>
          </a:p>
          <a:p>
            <a:pPr eaLnBrk="1" hangingPunct="1"/>
            <a:r>
              <a:rPr lang="en-US" sz="1800" b="1" dirty="0" smtClean="0"/>
              <a:t>DELIVERY TICKET</a:t>
            </a:r>
            <a:endParaRPr lang="en-US" sz="1800" dirty="0" smtClean="0"/>
          </a:p>
          <a:p>
            <a:pPr eaLnBrk="1" hangingPunct="1"/>
            <a:r>
              <a:rPr lang="en-US" sz="1800" b="1" dirty="0" smtClean="0"/>
              <a:t>Should be as per IS 4926 ANNEXURE D</a:t>
            </a:r>
            <a:endParaRPr lang="en-US" sz="1800" dirty="0" smtClean="0"/>
          </a:p>
          <a:p>
            <a:pPr eaLnBrk="1" hangingPunct="1"/>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6627">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6627">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6627">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6627">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26627">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 calcmode="lin" valueType="num">
                                      <p:cBhvr additive="base">
                                        <p:cTn id="27" dur="5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26627">
                                            <p:txEl>
                                              <p:pRg st="5" end="5"/>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 calcmode="lin" valueType="num">
                                      <p:cBhvr additive="base">
                                        <p:cTn id="31" dur="5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6627">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anim calcmode="lin" valueType="num">
                                      <p:cBhvr additive="base">
                                        <p:cTn id="35" dur="5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bg1"/>
          </a:fgClr>
          <a:bgClr>
            <a:srgbClr val="DDDDDD"/>
          </a:bgClr>
        </a:pattFill>
        <a:effectLst/>
      </p:bgPr>
    </p:bg>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85800" y="304800"/>
            <a:ext cx="7772400" cy="6096000"/>
          </a:xfrm>
        </p:spPr>
        <p:txBody>
          <a:bodyPr/>
          <a:lstStyle/>
          <a:p>
            <a:pPr eaLnBrk="1" hangingPunct="1">
              <a:buFontTx/>
              <a:buNone/>
            </a:pPr>
            <a:endParaRPr lang="en-US" b="1" dirty="0" smtClean="0"/>
          </a:p>
          <a:p>
            <a:pPr eaLnBrk="1" hangingPunct="1">
              <a:buFontTx/>
              <a:buNone/>
            </a:pPr>
            <a:r>
              <a:rPr lang="en-US" b="1" dirty="0" smtClean="0"/>
              <a:t>FULL CHECK LIST</a:t>
            </a:r>
            <a:endParaRPr lang="en-US" dirty="0" smtClean="0"/>
          </a:p>
          <a:p>
            <a:pPr eaLnBrk="1" hangingPunct="1"/>
            <a:r>
              <a:rPr lang="en-US" sz="1800" b="1" dirty="0" smtClean="0"/>
              <a:t>MATERIALS AS PER IS 456-2000.</a:t>
            </a:r>
          </a:p>
          <a:p>
            <a:pPr eaLnBrk="1" hangingPunct="1"/>
            <a:r>
              <a:rPr lang="en-US" sz="1800" b="1" dirty="0" smtClean="0"/>
              <a:t>MATERIALS TESTING AS PER IS 4926 OR AS PER WELL DEFINED COMPANY QUALITY MANUAL.</a:t>
            </a:r>
            <a:endParaRPr lang="en-US" sz="1800" dirty="0" smtClean="0"/>
          </a:p>
          <a:p>
            <a:pPr eaLnBrk="1" hangingPunct="1"/>
            <a:r>
              <a:rPr lang="en-US" sz="1800" b="1" dirty="0" smtClean="0"/>
              <a:t>STEPS AT BATCH PLANT TO PREVENT CONTAMINATION.</a:t>
            </a:r>
            <a:endParaRPr lang="en-US" sz="1800" dirty="0" smtClean="0"/>
          </a:p>
          <a:p>
            <a:pPr eaLnBrk="1" hangingPunct="1"/>
            <a:r>
              <a:rPr lang="en-US" sz="1800" b="1" dirty="0" smtClean="0"/>
              <a:t>CALIBRATION OF BATCH PLANT.</a:t>
            </a:r>
            <a:endParaRPr lang="en-US" sz="1800" dirty="0" smtClean="0"/>
          </a:p>
          <a:p>
            <a:pPr eaLnBrk="1" hangingPunct="1"/>
            <a:r>
              <a:rPr lang="en-US" sz="1800" b="1" dirty="0" smtClean="0"/>
              <a:t>MAINTAINANCE OF BATCH PLANT, TRUCKS, WEIGH SCALES,</a:t>
            </a:r>
          </a:p>
          <a:p>
            <a:pPr eaLnBrk="1" hangingPunct="1"/>
            <a:r>
              <a:rPr lang="en-US" sz="1800" b="1" dirty="0" smtClean="0"/>
              <a:t>CALIBRATION OF LAB EQUIPMENTS</a:t>
            </a:r>
            <a:endParaRPr lang="en-US" sz="1800" dirty="0" smtClean="0"/>
          </a:p>
          <a:p>
            <a:pPr eaLnBrk="1" hangingPunct="1"/>
            <a:r>
              <a:rPr lang="en-US" sz="1800" b="1" dirty="0" smtClean="0"/>
              <a:t>CHECKS @BATCH PLANT.</a:t>
            </a:r>
          </a:p>
          <a:p>
            <a:pPr eaLnBrk="1" hangingPunct="1"/>
            <a:r>
              <a:rPr lang="en-US" sz="1800" b="1" dirty="0" smtClean="0"/>
              <a:t>CHECKS AT SITE</a:t>
            </a:r>
            <a:endParaRPr lang="en-US" sz="1800" dirty="0" smtClean="0"/>
          </a:p>
          <a:p>
            <a:pPr eaLnBrk="1" hangingPunct="1"/>
            <a:r>
              <a:rPr lang="en-US" sz="1800" b="1" dirty="0" smtClean="0"/>
              <a:t>FORWARD, INTERMEDIATE &amp; RETROSPECTIVE CONTROLS.</a:t>
            </a:r>
            <a:endParaRPr lang="en-US" sz="1800" dirty="0" smtClean="0"/>
          </a:p>
          <a:p>
            <a:pPr eaLnBrk="1" hangingPunct="1"/>
            <a:r>
              <a:rPr lang="en-US" sz="1800" b="1" dirty="0" smtClean="0"/>
              <a:t>DELIVERY TICKETS, INFORMATION TO PURCHASER AS PER IS 4926.</a:t>
            </a:r>
            <a:endParaRPr lang="en-US" sz="1800" dirty="0" smtClean="0"/>
          </a:p>
          <a:p>
            <a:pPr eaLnBrk="1" hangingPunct="1"/>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anim calcmode="lin" valueType="num">
                                      <p:cBhvr additive="base">
                                        <p:cTn id="7" dur="2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27650">
                                            <p:txEl>
                                              <p:pRg st="3" end="3"/>
                                            </p:txEl>
                                          </p:spTgt>
                                        </p:tgtEl>
                                        <p:attrNameLst>
                                          <p:attrName>style.visibility</p:attrName>
                                        </p:attrNameLst>
                                      </p:cBhvr>
                                      <p:to>
                                        <p:strVal val="visible"/>
                                      </p:to>
                                    </p:set>
                                    <p:anim calcmode="lin" valueType="num">
                                      <p:cBhvr additive="base">
                                        <p:cTn id="12" dur="2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27650">
                                            <p:txEl>
                                              <p:pRg st="4" end="4"/>
                                            </p:txEl>
                                          </p:spTgt>
                                        </p:tgtEl>
                                        <p:attrNameLst>
                                          <p:attrName>style.visibility</p:attrName>
                                        </p:attrNameLst>
                                      </p:cBhvr>
                                      <p:to>
                                        <p:strVal val="visible"/>
                                      </p:to>
                                    </p:set>
                                    <p:anim calcmode="lin" valueType="num">
                                      <p:cBhvr additive="base">
                                        <p:cTn id="17" dur="20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7650">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27650">
                                            <p:txEl>
                                              <p:pRg st="5" end="5"/>
                                            </p:txEl>
                                          </p:spTgt>
                                        </p:tgtEl>
                                        <p:attrNameLst>
                                          <p:attrName>style.visibility</p:attrName>
                                        </p:attrNameLst>
                                      </p:cBhvr>
                                      <p:to>
                                        <p:strVal val="visible"/>
                                      </p:to>
                                    </p:set>
                                    <p:anim calcmode="lin" valueType="num">
                                      <p:cBhvr additive="base">
                                        <p:cTn id="22" dur="20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7650">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27650">
                                            <p:txEl>
                                              <p:pRg st="6" end="6"/>
                                            </p:txEl>
                                          </p:spTgt>
                                        </p:tgtEl>
                                        <p:attrNameLst>
                                          <p:attrName>style.visibility</p:attrName>
                                        </p:attrNameLst>
                                      </p:cBhvr>
                                      <p:to>
                                        <p:strVal val="visible"/>
                                      </p:to>
                                    </p:set>
                                    <p:anim calcmode="lin" valueType="num">
                                      <p:cBhvr additive="base">
                                        <p:cTn id="27" dur="20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7650">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nodeType="afterEffect">
                                  <p:stCondLst>
                                    <p:cond delay="0"/>
                                  </p:stCondLst>
                                  <p:childTnLst>
                                    <p:set>
                                      <p:cBhvr>
                                        <p:cTn id="31" dur="1" fill="hold">
                                          <p:stCondLst>
                                            <p:cond delay="0"/>
                                          </p:stCondLst>
                                        </p:cTn>
                                        <p:tgtEl>
                                          <p:spTgt spid="27650">
                                            <p:txEl>
                                              <p:pRg st="7" end="7"/>
                                            </p:txEl>
                                          </p:spTgt>
                                        </p:tgtEl>
                                        <p:attrNameLst>
                                          <p:attrName>style.visibility</p:attrName>
                                        </p:attrNameLst>
                                      </p:cBhvr>
                                      <p:to>
                                        <p:strVal val="visible"/>
                                      </p:to>
                                    </p:set>
                                    <p:anim calcmode="lin" valueType="num">
                                      <p:cBhvr additive="base">
                                        <p:cTn id="32" dur="2000" fill="hold"/>
                                        <p:tgtEl>
                                          <p:spTgt spid="27650">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7650">
                                            <p:txEl>
                                              <p:pRg st="7" end="7"/>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4" fill="hold" nodeType="afterEffect">
                                  <p:stCondLst>
                                    <p:cond delay="0"/>
                                  </p:stCondLst>
                                  <p:childTnLst>
                                    <p:set>
                                      <p:cBhvr>
                                        <p:cTn id="36" dur="1" fill="hold">
                                          <p:stCondLst>
                                            <p:cond delay="0"/>
                                          </p:stCondLst>
                                        </p:cTn>
                                        <p:tgtEl>
                                          <p:spTgt spid="27650">
                                            <p:txEl>
                                              <p:pRg st="8" end="8"/>
                                            </p:txEl>
                                          </p:spTgt>
                                        </p:tgtEl>
                                        <p:attrNameLst>
                                          <p:attrName>style.visibility</p:attrName>
                                        </p:attrNameLst>
                                      </p:cBhvr>
                                      <p:to>
                                        <p:strVal val="visible"/>
                                      </p:to>
                                    </p:set>
                                    <p:anim calcmode="lin" valueType="num">
                                      <p:cBhvr additive="base">
                                        <p:cTn id="37" dur="2000" fill="hold"/>
                                        <p:tgtEl>
                                          <p:spTgt spid="27650">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7650">
                                            <p:txEl>
                                              <p:pRg st="8" end="8"/>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4000"/>
                            </p:stCondLst>
                            <p:childTnLst>
                              <p:par>
                                <p:cTn id="40" presetID="2" presetClass="entr" presetSubtype="4" fill="hold" nodeType="afterEffect">
                                  <p:stCondLst>
                                    <p:cond delay="0"/>
                                  </p:stCondLst>
                                  <p:childTnLst>
                                    <p:set>
                                      <p:cBhvr>
                                        <p:cTn id="41" dur="1" fill="hold">
                                          <p:stCondLst>
                                            <p:cond delay="0"/>
                                          </p:stCondLst>
                                        </p:cTn>
                                        <p:tgtEl>
                                          <p:spTgt spid="27650">
                                            <p:txEl>
                                              <p:pRg st="9" end="9"/>
                                            </p:txEl>
                                          </p:spTgt>
                                        </p:tgtEl>
                                        <p:attrNameLst>
                                          <p:attrName>style.visibility</p:attrName>
                                        </p:attrNameLst>
                                      </p:cBhvr>
                                      <p:to>
                                        <p:strVal val="visible"/>
                                      </p:to>
                                    </p:set>
                                    <p:anim calcmode="lin" valueType="num">
                                      <p:cBhvr additive="base">
                                        <p:cTn id="42" dur="2000" fill="hold"/>
                                        <p:tgtEl>
                                          <p:spTgt spid="27650">
                                            <p:txEl>
                                              <p:pRg st="9" end="9"/>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7650">
                                            <p:txEl>
                                              <p:pRg st="9" end="9"/>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6000"/>
                            </p:stCondLst>
                            <p:childTnLst>
                              <p:par>
                                <p:cTn id="45" presetID="2" presetClass="entr" presetSubtype="4" fill="hold" nodeType="afterEffect">
                                  <p:stCondLst>
                                    <p:cond delay="0"/>
                                  </p:stCondLst>
                                  <p:childTnLst>
                                    <p:set>
                                      <p:cBhvr>
                                        <p:cTn id="46" dur="1" fill="hold">
                                          <p:stCondLst>
                                            <p:cond delay="0"/>
                                          </p:stCondLst>
                                        </p:cTn>
                                        <p:tgtEl>
                                          <p:spTgt spid="27650">
                                            <p:txEl>
                                              <p:pRg st="10" end="10"/>
                                            </p:txEl>
                                          </p:spTgt>
                                        </p:tgtEl>
                                        <p:attrNameLst>
                                          <p:attrName>style.visibility</p:attrName>
                                        </p:attrNameLst>
                                      </p:cBhvr>
                                      <p:to>
                                        <p:strVal val="visible"/>
                                      </p:to>
                                    </p:set>
                                    <p:anim calcmode="lin" valueType="num">
                                      <p:cBhvr additive="base">
                                        <p:cTn id="47" dur="20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7650">
                                            <p:txEl>
                                              <p:pRg st="10" end="10"/>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8000"/>
                            </p:stCondLst>
                            <p:childTnLst>
                              <p:par>
                                <p:cTn id="50" presetID="2" presetClass="entr" presetSubtype="4" fill="hold" nodeType="afterEffect">
                                  <p:stCondLst>
                                    <p:cond delay="0"/>
                                  </p:stCondLst>
                                  <p:childTnLst>
                                    <p:set>
                                      <p:cBhvr>
                                        <p:cTn id="51" dur="1" fill="hold">
                                          <p:stCondLst>
                                            <p:cond delay="0"/>
                                          </p:stCondLst>
                                        </p:cTn>
                                        <p:tgtEl>
                                          <p:spTgt spid="27650">
                                            <p:txEl>
                                              <p:pRg st="11" end="11"/>
                                            </p:txEl>
                                          </p:spTgt>
                                        </p:tgtEl>
                                        <p:attrNameLst>
                                          <p:attrName>style.visibility</p:attrName>
                                        </p:attrNameLst>
                                      </p:cBhvr>
                                      <p:to>
                                        <p:strVal val="visible"/>
                                      </p:to>
                                    </p:set>
                                    <p:anim calcmode="lin" valueType="num">
                                      <p:cBhvr additive="base">
                                        <p:cTn id="52" dur="2000" fill="hold"/>
                                        <p:tgtEl>
                                          <p:spTgt spid="27650">
                                            <p:txEl>
                                              <p:pRg st="11" end="11"/>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2765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765175" y="2673350"/>
            <a:ext cx="7772400" cy="1462088"/>
          </a:xfrm>
        </p:spPr>
        <p:txBody>
          <a:bodyPr/>
          <a:lstStyle/>
          <a:p>
            <a:pPr algn="ctr" eaLnBrk="1" fontAlgn="auto" hangingPunct="1">
              <a:spcAft>
                <a:spcPts val="0"/>
              </a:spcAft>
              <a:defRPr/>
            </a:pPr>
            <a:r>
              <a:rPr lang="en-US" smtClean="0"/>
              <a:t>THANK YOU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1809092" cy="5542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CAPILLARIES</a:t>
            </a:r>
          </a:p>
        </p:txBody>
      </p:sp>
      <p:sp>
        <p:nvSpPr>
          <p:cNvPr id="25603" name="Rectangle 3"/>
          <p:cNvSpPr>
            <a:spLocks noGrp="1" noChangeArrowheads="1"/>
          </p:cNvSpPr>
          <p:nvPr>
            <p:ph type="body" idx="1"/>
          </p:nvPr>
        </p:nvSpPr>
        <p:spPr/>
        <p:txBody>
          <a:bodyPr/>
          <a:lstStyle/>
          <a:p>
            <a:pPr eaLnBrk="1" hangingPunct="1">
              <a:lnSpc>
                <a:spcPct val="80000"/>
              </a:lnSpc>
              <a:defRPr/>
            </a:pPr>
            <a:r>
              <a:rPr lang="en-US" sz="2800" smtClean="0">
                <a:solidFill>
                  <a:srgbClr val="FF3300"/>
                </a:solidFill>
              </a:rPr>
              <a:t>To keep the capillary formation to a minimum we have to </a:t>
            </a:r>
          </a:p>
          <a:p>
            <a:pPr eaLnBrk="1" hangingPunct="1">
              <a:lnSpc>
                <a:spcPct val="80000"/>
              </a:lnSpc>
              <a:defRPr/>
            </a:pPr>
            <a:r>
              <a:rPr lang="en-US" sz="2800" smtClean="0">
                <a:solidFill>
                  <a:srgbClr val="FF3300"/>
                </a:solidFill>
              </a:rPr>
              <a:t>A) keep the water cement ratio to a minimum</a:t>
            </a:r>
          </a:p>
          <a:p>
            <a:pPr eaLnBrk="1" hangingPunct="1">
              <a:lnSpc>
                <a:spcPct val="80000"/>
              </a:lnSpc>
              <a:defRPr/>
            </a:pPr>
            <a:r>
              <a:rPr lang="en-US" sz="2800" smtClean="0">
                <a:solidFill>
                  <a:srgbClr val="FF3300"/>
                </a:solidFill>
              </a:rPr>
              <a:t>B)Contol the curing and cure as long as possible.</a:t>
            </a:r>
          </a:p>
          <a:p>
            <a:pPr eaLnBrk="1" hangingPunct="1">
              <a:lnSpc>
                <a:spcPct val="80000"/>
              </a:lnSpc>
              <a:defRPr/>
            </a:pPr>
            <a:r>
              <a:rPr lang="en-US" sz="2800" smtClean="0">
                <a:solidFill>
                  <a:srgbClr val="FF3300"/>
                </a:solidFill>
              </a:rPr>
              <a:t>C)use of WRA/HRWRA</a:t>
            </a:r>
          </a:p>
          <a:p>
            <a:pPr eaLnBrk="1" hangingPunct="1">
              <a:lnSpc>
                <a:spcPct val="80000"/>
              </a:lnSpc>
              <a:defRPr/>
            </a:pPr>
            <a:r>
              <a:rPr lang="en-US" sz="2800" smtClean="0">
                <a:solidFill>
                  <a:srgbClr val="FF3300"/>
                </a:solidFill>
              </a:rPr>
              <a:t>D)do all A,B,C together.</a:t>
            </a:r>
          </a:p>
          <a:p>
            <a:pPr eaLnBrk="1" hangingPunct="1">
              <a:lnSpc>
                <a:spcPct val="80000"/>
              </a:lnSpc>
              <a:defRPr/>
            </a:pPr>
            <a:r>
              <a:rPr lang="en-US" sz="2800" smtClean="0">
                <a:solidFill>
                  <a:srgbClr val="FF3300"/>
                </a:solidFill>
              </a:rPr>
              <a:t>WHY DO CAPILLARIES MAKE CONCRETE WEAK</a:t>
            </a:r>
          </a:p>
          <a:p>
            <a:pPr eaLnBrk="1" hangingPunct="1">
              <a:lnSpc>
                <a:spcPct val="80000"/>
              </a:lnSpc>
              <a:defRPr/>
            </a:pPr>
            <a:r>
              <a:rPr lang="en-US" sz="2800" smtClean="0">
                <a:solidFill>
                  <a:srgbClr val="FF3300"/>
                </a:solidFill>
              </a:rPr>
              <a:t>Because they take up space that should be filled with concrete. They act as transit system for water/water vapour (moisture) migration.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5368"/>
            <a:ext cx="1809092" cy="554232"/>
          </a:xfrm>
          <a:prstGeom prst="rect">
            <a:avLst/>
          </a:prstGeom>
        </p:spPr>
      </p:pic>
    </p:spTree>
    <p:extLst>
      <p:ext uri="{BB962C8B-B14F-4D97-AF65-F5344CB8AC3E}">
        <p14:creationId xmlns:p14="http://schemas.microsoft.com/office/powerpoint/2010/main" val="132015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25603">
                                            <p:txEl>
                                              <p:pRg st="0" end="0"/>
                                            </p:txEl>
                                          </p:spTgt>
                                        </p:tgtEl>
                                        <p:attrNameLst>
                                          <p:attrName>style.opacity</p:attrName>
                                        </p:attrNameLst>
                                      </p:cBhvr>
                                      <p:to>
                                        <p:strVal val="0.25"/>
                                      </p:to>
                                    </p:set>
                                    <p:animEffect filter="image" prLst="opacity: 0.25">
                                      <p:cBhvr rctx="IE">
                                        <p:cTn id="7" dur="indefinite"/>
                                        <p:tgtEl>
                                          <p:spTgt spid="25603">
                                            <p:txEl>
                                              <p:pRg st="0" end="0"/>
                                            </p:txEl>
                                          </p:spTgt>
                                        </p:tgtEl>
                                      </p:cBhvr>
                                    </p:animEffect>
                                  </p:childTnLst>
                                </p:cTn>
                              </p:par>
                              <p:par>
                                <p:cTn id="8" presetID="9" presetClass="emph" presetSubtype="0" grpId="0" nodeType="withEffect">
                                  <p:stCondLst>
                                    <p:cond delay="0"/>
                                  </p:stCondLst>
                                  <p:childTnLst>
                                    <p:set>
                                      <p:cBhvr rctx="PPT">
                                        <p:cTn id="9" dur="indefinite"/>
                                        <p:tgtEl>
                                          <p:spTgt spid="25603">
                                            <p:txEl>
                                              <p:pRg st="1" end="1"/>
                                            </p:txEl>
                                          </p:spTgt>
                                        </p:tgtEl>
                                        <p:attrNameLst>
                                          <p:attrName>style.opacity</p:attrName>
                                        </p:attrNameLst>
                                      </p:cBhvr>
                                      <p:to>
                                        <p:strVal val="0.25"/>
                                      </p:to>
                                    </p:set>
                                    <p:animEffect filter="image" prLst="opacity: 0.25">
                                      <p:cBhvr rctx="IE">
                                        <p:cTn id="10" dur="indefinite"/>
                                        <p:tgtEl>
                                          <p:spTgt spid="25603">
                                            <p:txEl>
                                              <p:pRg st="1" end="1"/>
                                            </p:txEl>
                                          </p:spTgt>
                                        </p:tgtEl>
                                      </p:cBhvr>
                                    </p:animEffect>
                                  </p:childTnLst>
                                </p:cTn>
                              </p:par>
                              <p:par>
                                <p:cTn id="11" presetID="9" presetClass="emph" presetSubtype="0" grpId="0" nodeType="withEffect">
                                  <p:stCondLst>
                                    <p:cond delay="0"/>
                                  </p:stCondLst>
                                  <p:childTnLst>
                                    <p:set>
                                      <p:cBhvr rctx="PPT">
                                        <p:cTn id="12" dur="indefinite"/>
                                        <p:tgtEl>
                                          <p:spTgt spid="25603">
                                            <p:txEl>
                                              <p:pRg st="2" end="2"/>
                                            </p:txEl>
                                          </p:spTgt>
                                        </p:tgtEl>
                                        <p:attrNameLst>
                                          <p:attrName>style.opacity</p:attrName>
                                        </p:attrNameLst>
                                      </p:cBhvr>
                                      <p:to>
                                        <p:strVal val="0.25"/>
                                      </p:to>
                                    </p:set>
                                    <p:animEffect filter="image" prLst="opacity: 0.25">
                                      <p:cBhvr rctx="IE">
                                        <p:cTn id="13" dur="indefinite"/>
                                        <p:tgtEl>
                                          <p:spTgt spid="25603">
                                            <p:txEl>
                                              <p:pRg st="2" end="2"/>
                                            </p:txEl>
                                          </p:spTgt>
                                        </p:tgtEl>
                                      </p:cBhvr>
                                    </p:animEffect>
                                  </p:childTnLst>
                                </p:cTn>
                              </p:par>
                              <p:par>
                                <p:cTn id="14" presetID="9" presetClass="emph" presetSubtype="0" grpId="0" nodeType="withEffect">
                                  <p:stCondLst>
                                    <p:cond delay="0"/>
                                  </p:stCondLst>
                                  <p:childTnLst>
                                    <p:set>
                                      <p:cBhvr rctx="PPT">
                                        <p:cTn id="15" dur="indefinite"/>
                                        <p:tgtEl>
                                          <p:spTgt spid="25603">
                                            <p:txEl>
                                              <p:pRg st="3" end="3"/>
                                            </p:txEl>
                                          </p:spTgt>
                                        </p:tgtEl>
                                        <p:attrNameLst>
                                          <p:attrName>style.opacity</p:attrName>
                                        </p:attrNameLst>
                                      </p:cBhvr>
                                      <p:to>
                                        <p:strVal val="0.25"/>
                                      </p:to>
                                    </p:set>
                                    <p:animEffect filter="image" prLst="opacity: 0.25">
                                      <p:cBhvr rctx="IE">
                                        <p:cTn id="16" dur="indefinite"/>
                                        <p:tgtEl>
                                          <p:spTgt spid="25603">
                                            <p:txEl>
                                              <p:pRg st="3" end="3"/>
                                            </p:txEl>
                                          </p:spTgt>
                                        </p:tgtEl>
                                      </p:cBhvr>
                                    </p:animEffect>
                                  </p:childTnLst>
                                </p:cTn>
                              </p:par>
                              <p:par>
                                <p:cTn id="17" presetID="9" presetClass="emph" presetSubtype="0" grpId="0" nodeType="withEffect">
                                  <p:stCondLst>
                                    <p:cond delay="0"/>
                                  </p:stCondLst>
                                  <p:childTnLst>
                                    <p:set>
                                      <p:cBhvr rctx="PPT">
                                        <p:cTn id="18" dur="indefinite"/>
                                        <p:tgtEl>
                                          <p:spTgt spid="25603">
                                            <p:txEl>
                                              <p:pRg st="4" end="4"/>
                                            </p:txEl>
                                          </p:spTgt>
                                        </p:tgtEl>
                                        <p:attrNameLst>
                                          <p:attrName>style.opacity</p:attrName>
                                        </p:attrNameLst>
                                      </p:cBhvr>
                                      <p:to>
                                        <p:strVal val="0.25"/>
                                      </p:to>
                                    </p:set>
                                    <p:animEffect filter="image" prLst="opacity: 0.25">
                                      <p:cBhvr rctx="IE">
                                        <p:cTn id="19" dur="indefinite"/>
                                        <p:tgtEl>
                                          <p:spTgt spid="25603">
                                            <p:txEl>
                                              <p:pRg st="4" end="4"/>
                                            </p:txEl>
                                          </p:spTgt>
                                        </p:tgtEl>
                                      </p:cBhvr>
                                    </p:animEffect>
                                  </p:childTnLst>
                                </p:cTn>
                              </p:par>
                              <p:par>
                                <p:cTn id="20" presetID="9" presetClass="emph" presetSubtype="0" grpId="0" nodeType="withEffect">
                                  <p:stCondLst>
                                    <p:cond delay="0"/>
                                  </p:stCondLst>
                                  <p:childTnLst>
                                    <p:set>
                                      <p:cBhvr rctx="PPT">
                                        <p:cTn id="21" dur="indefinite"/>
                                        <p:tgtEl>
                                          <p:spTgt spid="25603">
                                            <p:txEl>
                                              <p:pRg st="5" end="5"/>
                                            </p:txEl>
                                          </p:spTgt>
                                        </p:tgtEl>
                                        <p:attrNameLst>
                                          <p:attrName>style.opacity</p:attrName>
                                        </p:attrNameLst>
                                      </p:cBhvr>
                                      <p:to>
                                        <p:strVal val="0.25"/>
                                      </p:to>
                                    </p:set>
                                    <p:animEffect filter="image" prLst="opacity: 0.25">
                                      <p:cBhvr rctx="IE">
                                        <p:cTn id="22" dur="indefinite"/>
                                        <p:tgtEl>
                                          <p:spTgt spid="25603">
                                            <p:txEl>
                                              <p:pRg st="5" end="5"/>
                                            </p:txEl>
                                          </p:spTgt>
                                        </p:tgtEl>
                                      </p:cBhvr>
                                    </p:animEffect>
                                  </p:childTnLst>
                                </p:cTn>
                              </p:par>
                              <p:par>
                                <p:cTn id="23" presetID="9" presetClass="emph" presetSubtype="0" grpId="0" nodeType="withEffect">
                                  <p:stCondLst>
                                    <p:cond delay="0"/>
                                  </p:stCondLst>
                                  <p:childTnLst>
                                    <p:set>
                                      <p:cBhvr rctx="PPT">
                                        <p:cTn id="24" dur="indefinite"/>
                                        <p:tgtEl>
                                          <p:spTgt spid="25603">
                                            <p:txEl>
                                              <p:pRg st="6" end="6"/>
                                            </p:txEl>
                                          </p:spTgt>
                                        </p:tgtEl>
                                        <p:attrNameLst>
                                          <p:attrName>style.opacity</p:attrName>
                                        </p:attrNameLst>
                                      </p:cBhvr>
                                      <p:to>
                                        <p:strVal val="0.25"/>
                                      </p:to>
                                    </p:set>
                                    <p:animEffect filter="image" prLst="opacity: 0.25">
                                      <p:cBhvr rctx="IE">
                                        <p:cTn id="25" dur="indefinite"/>
                                        <p:tgtEl>
                                          <p:spTgt spid="2560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mph" presetSubtype="0" grpId="1" nodeType="clickEffect">
                                  <p:stCondLst>
                                    <p:cond delay="0"/>
                                  </p:stCondLst>
                                  <p:endCondLst>
                                    <p:cond evt="onNext" delay="0">
                                      <p:tgtEl>
                                        <p:sldTgt/>
                                      </p:tgtEl>
                                    </p:cond>
                                  </p:endCondLst>
                                  <p:childTnLst>
                                    <p:set>
                                      <p:cBhvr rctx="PPT">
                                        <p:cTn id="29" dur="indefinite"/>
                                        <p:tgtEl>
                                          <p:spTgt spid="25603">
                                            <p:txEl>
                                              <p:pRg st="0" end="0"/>
                                            </p:txEl>
                                          </p:spTgt>
                                        </p:tgtEl>
                                        <p:attrNameLst>
                                          <p:attrName>style.opacity</p:attrName>
                                        </p:attrNameLst>
                                      </p:cBhvr>
                                      <p:to>
                                        <p:strVal val="1.0"/>
                                      </p:to>
                                    </p:set>
                                    <p:animEffect filter="image" prLst="opacity: 1.0">
                                      <p:cBhvr rctx="IE">
                                        <p:cTn id="30" dur="indefinite"/>
                                        <p:tgtEl>
                                          <p:spTgt spid="2560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mph" presetSubtype="0" grpId="1" nodeType="clickEffect">
                                  <p:stCondLst>
                                    <p:cond delay="0"/>
                                  </p:stCondLst>
                                  <p:endCondLst>
                                    <p:cond evt="onNext" delay="0">
                                      <p:tgtEl>
                                        <p:sldTgt/>
                                      </p:tgtEl>
                                    </p:cond>
                                  </p:endCondLst>
                                  <p:childTnLst>
                                    <p:set>
                                      <p:cBhvr rctx="PPT">
                                        <p:cTn id="34" dur="indefinite"/>
                                        <p:tgtEl>
                                          <p:spTgt spid="25603">
                                            <p:txEl>
                                              <p:pRg st="1" end="1"/>
                                            </p:txEl>
                                          </p:spTgt>
                                        </p:tgtEl>
                                        <p:attrNameLst>
                                          <p:attrName>style.opacity</p:attrName>
                                        </p:attrNameLst>
                                      </p:cBhvr>
                                      <p:to>
                                        <p:strVal val="1.0"/>
                                      </p:to>
                                    </p:set>
                                    <p:animEffect filter="image" prLst="opacity: 1.0">
                                      <p:cBhvr rctx="IE">
                                        <p:cTn id="35" dur="indefinite"/>
                                        <p:tgtEl>
                                          <p:spTgt spid="25603">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mph" presetSubtype="0" grpId="1" nodeType="clickEffect">
                                  <p:stCondLst>
                                    <p:cond delay="0"/>
                                  </p:stCondLst>
                                  <p:endCondLst>
                                    <p:cond evt="onNext" delay="0">
                                      <p:tgtEl>
                                        <p:sldTgt/>
                                      </p:tgtEl>
                                    </p:cond>
                                  </p:endCondLst>
                                  <p:childTnLst>
                                    <p:set>
                                      <p:cBhvr rctx="PPT">
                                        <p:cTn id="39" dur="indefinite"/>
                                        <p:tgtEl>
                                          <p:spTgt spid="25603">
                                            <p:txEl>
                                              <p:pRg st="2" end="2"/>
                                            </p:txEl>
                                          </p:spTgt>
                                        </p:tgtEl>
                                        <p:attrNameLst>
                                          <p:attrName>style.opacity</p:attrName>
                                        </p:attrNameLst>
                                      </p:cBhvr>
                                      <p:to>
                                        <p:strVal val="1.0"/>
                                      </p:to>
                                    </p:set>
                                    <p:animEffect filter="image" prLst="opacity: 1.0">
                                      <p:cBhvr rctx="IE">
                                        <p:cTn id="40" dur="indefinite"/>
                                        <p:tgtEl>
                                          <p:spTgt spid="25603">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mph" presetSubtype="0" grpId="1" nodeType="clickEffect">
                                  <p:stCondLst>
                                    <p:cond delay="0"/>
                                  </p:stCondLst>
                                  <p:endCondLst>
                                    <p:cond evt="onNext" delay="0">
                                      <p:tgtEl>
                                        <p:sldTgt/>
                                      </p:tgtEl>
                                    </p:cond>
                                  </p:endCondLst>
                                  <p:childTnLst>
                                    <p:set>
                                      <p:cBhvr rctx="PPT">
                                        <p:cTn id="44" dur="indefinite"/>
                                        <p:tgtEl>
                                          <p:spTgt spid="25603">
                                            <p:txEl>
                                              <p:pRg st="3" end="3"/>
                                            </p:txEl>
                                          </p:spTgt>
                                        </p:tgtEl>
                                        <p:attrNameLst>
                                          <p:attrName>style.opacity</p:attrName>
                                        </p:attrNameLst>
                                      </p:cBhvr>
                                      <p:to>
                                        <p:strVal val="1.0"/>
                                      </p:to>
                                    </p:set>
                                    <p:animEffect filter="image" prLst="opacity: 1.0">
                                      <p:cBhvr rctx="IE">
                                        <p:cTn id="45" dur="indefinite"/>
                                        <p:tgtEl>
                                          <p:spTgt spid="25603">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mph" presetSubtype="0" grpId="1" nodeType="clickEffect">
                                  <p:stCondLst>
                                    <p:cond delay="0"/>
                                  </p:stCondLst>
                                  <p:endCondLst>
                                    <p:cond evt="onNext" delay="0">
                                      <p:tgtEl>
                                        <p:sldTgt/>
                                      </p:tgtEl>
                                    </p:cond>
                                  </p:endCondLst>
                                  <p:childTnLst>
                                    <p:set>
                                      <p:cBhvr rctx="PPT">
                                        <p:cTn id="49" dur="indefinite"/>
                                        <p:tgtEl>
                                          <p:spTgt spid="25603">
                                            <p:txEl>
                                              <p:pRg st="4" end="4"/>
                                            </p:txEl>
                                          </p:spTgt>
                                        </p:tgtEl>
                                        <p:attrNameLst>
                                          <p:attrName>style.opacity</p:attrName>
                                        </p:attrNameLst>
                                      </p:cBhvr>
                                      <p:to>
                                        <p:strVal val="1.0"/>
                                      </p:to>
                                    </p:set>
                                    <p:animEffect filter="image" prLst="opacity: 1.0">
                                      <p:cBhvr rctx="IE">
                                        <p:cTn id="50" dur="indefinite"/>
                                        <p:tgtEl>
                                          <p:spTgt spid="25603">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mph" presetSubtype="0" grpId="1" nodeType="clickEffect">
                                  <p:stCondLst>
                                    <p:cond delay="0"/>
                                  </p:stCondLst>
                                  <p:endCondLst>
                                    <p:cond evt="onNext" delay="0">
                                      <p:tgtEl>
                                        <p:sldTgt/>
                                      </p:tgtEl>
                                    </p:cond>
                                  </p:endCondLst>
                                  <p:childTnLst>
                                    <p:set>
                                      <p:cBhvr rctx="PPT">
                                        <p:cTn id="54" dur="indefinite"/>
                                        <p:tgtEl>
                                          <p:spTgt spid="25603">
                                            <p:txEl>
                                              <p:pRg st="5" end="5"/>
                                            </p:txEl>
                                          </p:spTgt>
                                        </p:tgtEl>
                                        <p:attrNameLst>
                                          <p:attrName>style.opacity</p:attrName>
                                        </p:attrNameLst>
                                      </p:cBhvr>
                                      <p:to>
                                        <p:strVal val="1.0"/>
                                      </p:to>
                                    </p:set>
                                    <p:animEffect filter="image" prLst="opacity: 1.0">
                                      <p:cBhvr rctx="IE">
                                        <p:cTn id="55" dur="indefinite"/>
                                        <p:tgtEl>
                                          <p:spTgt spid="25603">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mph" presetSubtype="0" grpId="1" nodeType="clickEffect">
                                  <p:stCondLst>
                                    <p:cond delay="0"/>
                                  </p:stCondLst>
                                  <p:endCondLst>
                                    <p:cond evt="onNext" delay="0">
                                      <p:tgtEl>
                                        <p:sldTgt/>
                                      </p:tgtEl>
                                    </p:cond>
                                  </p:endCondLst>
                                  <p:childTnLst>
                                    <p:set>
                                      <p:cBhvr rctx="PPT">
                                        <p:cTn id="59" dur="indefinite"/>
                                        <p:tgtEl>
                                          <p:spTgt spid="25603">
                                            <p:txEl>
                                              <p:pRg st="6" end="6"/>
                                            </p:txEl>
                                          </p:spTgt>
                                        </p:tgtEl>
                                        <p:attrNameLst>
                                          <p:attrName>style.opacity</p:attrName>
                                        </p:attrNameLst>
                                      </p:cBhvr>
                                      <p:to>
                                        <p:strVal val="1.0"/>
                                      </p:to>
                                    </p:set>
                                    <p:animEffect filter="image" prLst="opacity: 1.0">
                                      <p:cBhvr rctx="IE">
                                        <p:cTn id="60" dur="indefinite"/>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allAtOnce"/>
      <p:bldP spid="2560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1600200"/>
            <a:ext cx="8229600" cy="77788"/>
          </a:xfrm>
        </p:spPr>
        <p:txBody>
          <a:bodyPr/>
          <a:lstStyle/>
          <a:p>
            <a:pPr eaLnBrk="1" hangingPunct="1">
              <a:lnSpc>
                <a:spcPct val="80000"/>
              </a:lnSpc>
              <a:buFont typeface="Wingdings" pitchFamily="2" charset="2"/>
              <a:buNone/>
              <a:defRPr/>
            </a:pPr>
            <a:endParaRPr lang="en-US" sz="800" smtClean="0">
              <a:effectLst>
                <a:outerShdw blurRad="38100" dist="38100" dir="2700000" algn="tl">
                  <a:srgbClr val="C0C0C0"/>
                </a:outerShdw>
              </a:effectLst>
            </a:endParaRPr>
          </a:p>
        </p:txBody>
      </p:sp>
      <p:pic>
        <p:nvPicPr>
          <p:cNvPr id="6148" name="Picture 6" descr="xx"/>
          <p:cNvPicPr>
            <a:picLocks noChangeAspect="1" noChangeArrowheads="1"/>
          </p:cNvPicPr>
          <p:nvPr/>
        </p:nvPicPr>
        <p:blipFill>
          <a:blip r:embed="rId2">
            <a:lum bright="-64000" contrast="-10000"/>
            <a:extLst>
              <a:ext uri="{28A0092B-C50C-407E-A947-70E740481C1C}">
                <a14:useLocalDpi xmlns:a14="http://schemas.microsoft.com/office/drawing/2010/main" val="0"/>
              </a:ext>
            </a:extLst>
          </a:blip>
          <a:srcRect/>
          <a:stretch>
            <a:fillRect/>
          </a:stretch>
        </p:blipFill>
        <p:spPr bwMode="auto">
          <a:xfrm>
            <a:off x="1219200" y="1676400"/>
            <a:ext cx="67833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16" y="277116"/>
            <a:ext cx="1809092" cy="554232"/>
          </a:xfrm>
          <a:prstGeom prst="rect">
            <a:avLst/>
          </a:prstGeom>
        </p:spPr>
      </p:pic>
    </p:spTree>
    <p:extLst>
      <p:ext uri="{BB962C8B-B14F-4D97-AF65-F5344CB8AC3E}">
        <p14:creationId xmlns:p14="http://schemas.microsoft.com/office/powerpoint/2010/main" val="167635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2700000" scaled="1"/>
        </a:gradFill>
        <a:effectLst/>
      </p:bgPr>
    </p:bg>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09600" y="381000"/>
            <a:ext cx="7772400" cy="5867400"/>
          </a:xfrm>
        </p:spPr>
        <p:txBody>
          <a:bodyPr>
            <a:normAutofit/>
          </a:bodyPr>
          <a:lstStyle/>
          <a:p>
            <a:pPr eaLnBrk="1" hangingPunct="1">
              <a:lnSpc>
                <a:spcPct val="80000"/>
              </a:lnSpc>
              <a:buFont typeface="Wingdings 2" pitchFamily="18" charset="2"/>
              <a:buNone/>
            </a:pPr>
            <a:endParaRPr lang="en-US" sz="1100" b="1" i="1" u="sng" dirty="0" smtClean="0">
              <a:latin typeface="Times New Roman" pitchFamily="18" charset="0"/>
              <a:cs typeface="Times New Roman" pitchFamily="18" charset="0"/>
            </a:endParaRPr>
          </a:p>
          <a:p>
            <a:pPr eaLnBrk="1" hangingPunct="1">
              <a:lnSpc>
                <a:spcPct val="80000"/>
              </a:lnSpc>
              <a:buFont typeface="Wingdings 2" pitchFamily="18" charset="2"/>
              <a:buNone/>
            </a:pPr>
            <a:endParaRPr lang="en-US" sz="1100" b="1" i="1" u="sng" dirty="0">
              <a:latin typeface="Times New Roman" pitchFamily="18" charset="0"/>
              <a:cs typeface="Times New Roman" pitchFamily="18" charset="0"/>
            </a:endParaRPr>
          </a:p>
          <a:p>
            <a:pPr eaLnBrk="1" hangingPunct="1">
              <a:lnSpc>
                <a:spcPct val="80000"/>
              </a:lnSpc>
              <a:buFont typeface="Wingdings 2" pitchFamily="18" charset="2"/>
              <a:buNone/>
            </a:pPr>
            <a:r>
              <a:rPr lang="en-US" sz="1100" b="1" i="1" u="sng" dirty="0" smtClean="0">
                <a:latin typeface="Times New Roman" pitchFamily="18" charset="0"/>
                <a:cs typeface="Times New Roman" pitchFamily="18" charset="0"/>
              </a:rPr>
              <a:t>All materials should confirm to IS standard</a:t>
            </a:r>
            <a:endParaRPr lang="en-US" sz="1100" dirty="0" smtClean="0">
              <a:latin typeface="Times New Roman" pitchFamily="18" charset="0"/>
              <a:cs typeface="Times New Roman" pitchFamily="18" charset="0"/>
            </a:endParaRPr>
          </a:p>
          <a:p>
            <a:pPr eaLnBrk="1" hangingPunct="1">
              <a:lnSpc>
                <a:spcPct val="80000"/>
              </a:lnSpc>
              <a:buFont typeface="Wingdings 2" pitchFamily="18" charset="2"/>
              <a:buNone/>
            </a:pPr>
            <a:r>
              <a:rPr lang="en-US" sz="1100" b="1" i="1" dirty="0" smtClean="0">
                <a:latin typeface="Times New Roman" pitchFamily="18" charset="0"/>
                <a:cs typeface="Times New Roman" pitchFamily="18" charset="0"/>
              </a:rPr>
              <a:t> </a:t>
            </a:r>
          </a:p>
          <a:p>
            <a:pPr eaLnBrk="1" hangingPunct="1">
              <a:lnSpc>
                <a:spcPct val="80000"/>
              </a:lnSpc>
              <a:buFont typeface="Wingdings 2" pitchFamily="18" charset="2"/>
              <a:buNone/>
            </a:pPr>
            <a:r>
              <a:rPr lang="en-US" sz="1500" u="sng" dirty="0" smtClean="0">
                <a:latin typeface="Times New Roman" pitchFamily="18" charset="0"/>
                <a:cs typeface="Times New Roman" pitchFamily="18" charset="0"/>
              </a:rPr>
              <a:t>Ordinary Portland</a:t>
            </a:r>
            <a:r>
              <a:rPr lang="en-US" sz="1500" dirty="0" smtClean="0">
                <a:latin typeface="Times New Roman" pitchFamily="18" charset="0"/>
                <a:cs typeface="Times New Roman" pitchFamily="18" charset="0"/>
              </a:rPr>
              <a:t> </a:t>
            </a:r>
            <a:r>
              <a:rPr lang="en-US" sz="1500" u="sng" dirty="0" smtClean="0">
                <a:latin typeface="Times New Roman" pitchFamily="18" charset="0"/>
                <a:cs typeface="Times New Roman" pitchFamily="18" charset="0"/>
              </a:rPr>
              <a:t>Cement</a:t>
            </a:r>
            <a:endParaRPr lang="en-US" sz="1500" dirty="0" smtClean="0">
              <a:latin typeface="Times New Roman" pitchFamily="18" charset="0"/>
              <a:cs typeface="Times New Roman" pitchFamily="18" charset="0"/>
            </a:endParaRP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IS269, IS8112, IS12269</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 </a:t>
            </a:r>
            <a:r>
              <a:rPr lang="en-US" sz="1500" u="sng" dirty="0" smtClean="0">
                <a:latin typeface="Times New Roman" pitchFamily="18" charset="0"/>
                <a:cs typeface="Times New Roman" pitchFamily="18" charset="0"/>
              </a:rPr>
              <a:t>Portland  </a:t>
            </a:r>
            <a:r>
              <a:rPr lang="en-US" sz="1500" u="sng" dirty="0" err="1" smtClean="0">
                <a:latin typeface="Times New Roman" pitchFamily="18" charset="0"/>
                <a:cs typeface="Times New Roman" pitchFamily="18" charset="0"/>
              </a:rPr>
              <a:t>pozzolana</a:t>
            </a:r>
            <a:r>
              <a:rPr lang="en-US" sz="1500" u="sng" dirty="0" smtClean="0">
                <a:latin typeface="Times New Roman" pitchFamily="18" charset="0"/>
                <a:cs typeface="Times New Roman" pitchFamily="18" charset="0"/>
              </a:rPr>
              <a:t> cement</a:t>
            </a:r>
            <a:endParaRPr lang="en-US" sz="1500" dirty="0" smtClean="0">
              <a:latin typeface="Times New Roman" pitchFamily="18" charset="0"/>
              <a:cs typeface="Times New Roman" pitchFamily="18" charset="0"/>
            </a:endParaRP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IS1489</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		</a:t>
            </a:r>
          </a:p>
          <a:p>
            <a:pPr eaLnBrk="1" hangingPunct="1">
              <a:lnSpc>
                <a:spcPct val="80000"/>
              </a:lnSpc>
              <a:buFont typeface="Wingdings 2" pitchFamily="18" charset="2"/>
              <a:buNone/>
            </a:pPr>
            <a:r>
              <a:rPr lang="en-US" sz="1500" u="sng" dirty="0" smtClean="0">
                <a:latin typeface="Times New Roman" pitchFamily="18" charset="0"/>
                <a:cs typeface="Times New Roman" pitchFamily="18" charset="0"/>
              </a:rPr>
              <a:t>Portland Slag cement</a:t>
            </a:r>
            <a:endParaRPr lang="en-US" sz="1500" dirty="0" smtClean="0">
              <a:latin typeface="Times New Roman" pitchFamily="18" charset="0"/>
              <a:cs typeface="Times New Roman" pitchFamily="18" charset="0"/>
            </a:endParaRP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IS455</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 </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 </a:t>
            </a:r>
            <a:r>
              <a:rPr lang="en-US" sz="1500" u="sng" dirty="0" smtClean="0">
                <a:latin typeface="Times New Roman" pitchFamily="18" charset="0"/>
                <a:cs typeface="Times New Roman" pitchFamily="18" charset="0"/>
              </a:rPr>
              <a:t>Fly ash</a:t>
            </a:r>
            <a:endParaRPr lang="en-US" sz="1500" dirty="0" smtClean="0">
              <a:latin typeface="Times New Roman" pitchFamily="18" charset="0"/>
              <a:cs typeface="Times New Roman" pitchFamily="18" charset="0"/>
            </a:endParaRP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IS3812</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 </a:t>
            </a:r>
          </a:p>
          <a:p>
            <a:pPr eaLnBrk="1" hangingPunct="1">
              <a:lnSpc>
                <a:spcPct val="80000"/>
              </a:lnSpc>
              <a:buFont typeface="Wingdings 2" pitchFamily="18" charset="2"/>
              <a:buNone/>
            </a:pPr>
            <a:r>
              <a:rPr lang="en-US" sz="1500" u="sng" dirty="0" smtClean="0">
                <a:latin typeface="Times New Roman" pitchFamily="18" charset="0"/>
                <a:cs typeface="Times New Roman" pitchFamily="18" charset="0"/>
              </a:rPr>
              <a:t>GGBS</a:t>
            </a:r>
            <a:endParaRPr lang="en-US" sz="1500" dirty="0" smtClean="0">
              <a:latin typeface="Times New Roman" pitchFamily="18" charset="0"/>
              <a:cs typeface="Times New Roman" pitchFamily="18" charset="0"/>
            </a:endParaRP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IS12089</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 </a:t>
            </a:r>
          </a:p>
          <a:p>
            <a:pPr eaLnBrk="1" hangingPunct="1">
              <a:lnSpc>
                <a:spcPct val="80000"/>
              </a:lnSpc>
              <a:buFont typeface="Wingdings 2" pitchFamily="18" charset="2"/>
              <a:buNone/>
            </a:pPr>
            <a:r>
              <a:rPr lang="en-US" sz="1500" u="sng" dirty="0" smtClean="0">
                <a:latin typeface="Times New Roman" pitchFamily="18" charset="0"/>
                <a:cs typeface="Times New Roman" pitchFamily="18" charset="0"/>
              </a:rPr>
              <a:t>Water</a:t>
            </a:r>
            <a:endParaRPr lang="en-US" sz="1500" dirty="0" smtClean="0">
              <a:latin typeface="Times New Roman" pitchFamily="18" charset="0"/>
              <a:cs typeface="Times New Roman" pitchFamily="18" charset="0"/>
            </a:endParaRP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IS3025</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 </a:t>
            </a:r>
          </a:p>
          <a:p>
            <a:pPr eaLnBrk="1" hangingPunct="1">
              <a:lnSpc>
                <a:spcPct val="80000"/>
              </a:lnSpc>
              <a:buFont typeface="Wingdings 2" pitchFamily="18" charset="2"/>
              <a:buNone/>
            </a:pPr>
            <a:r>
              <a:rPr lang="en-US" sz="1500" u="sng" dirty="0" smtClean="0">
                <a:latin typeface="Times New Roman" pitchFamily="18" charset="0"/>
                <a:cs typeface="Times New Roman" pitchFamily="18" charset="0"/>
              </a:rPr>
              <a:t>aggregates</a:t>
            </a:r>
            <a:endParaRPr lang="en-US" sz="1500" dirty="0" smtClean="0">
              <a:latin typeface="Times New Roman" pitchFamily="18" charset="0"/>
              <a:cs typeface="Times New Roman" pitchFamily="18" charset="0"/>
            </a:endParaRP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IS2386, IS383</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 </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admixture</a:t>
            </a:r>
          </a:p>
          <a:p>
            <a:pPr eaLnBrk="1" hangingPunct="1">
              <a:lnSpc>
                <a:spcPct val="80000"/>
              </a:lnSpc>
              <a:buFont typeface="Wingdings 2" pitchFamily="18" charset="2"/>
              <a:buNone/>
            </a:pPr>
            <a:r>
              <a:rPr lang="en-US" sz="1500" dirty="0" smtClean="0">
                <a:latin typeface="Times New Roman" pitchFamily="18" charset="0"/>
                <a:cs typeface="Times New Roman" pitchFamily="18" charset="0"/>
              </a:rPr>
              <a:t>IS9103</a:t>
            </a:r>
          </a:p>
          <a:p>
            <a:pPr eaLnBrk="1" hangingPunct="1">
              <a:lnSpc>
                <a:spcPct val="80000"/>
              </a:lnSpc>
            </a:pPr>
            <a:endParaRPr lang="en-US" sz="1100" dirty="0" smtClean="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1809092" cy="5542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ctrTitle" idx="4294967295"/>
          </p:nvPr>
        </p:nvSpPr>
        <p:spPr bwMode="auto">
          <a:xfrm>
            <a:off x="685800" y="2130425"/>
            <a:ext cx="7772400" cy="1470025"/>
          </a:xfrm>
          <a:noFill/>
        </p:spPr>
        <p:txBody>
          <a:bodyPr wrap="square" lIns="91440" tIns="45720" rIns="91440" bIns="45720" numCol="1" anchorCtr="0" compatLnSpc="1">
            <a:prstTxWarp prst="textNoShape">
              <a:avLst/>
            </a:prstTxWarp>
          </a:bodyPr>
          <a:lstStyle/>
          <a:p>
            <a:r>
              <a:rPr lang="en-US" cap="none" smtClean="0">
                <a:effectLst/>
              </a:rPr>
              <a:t>THE FLYASH BENIFITS</a:t>
            </a:r>
          </a:p>
        </p:txBody>
      </p:sp>
      <p:sp>
        <p:nvSpPr>
          <p:cNvPr id="15363" name="Rectangle 3"/>
          <p:cNvSpPr>
            <a:spLocks noGrp="1"/>
          </p:cNvSpPr>
          <p:nvPr>
            <p:ph type="subTitle" idx="4294967295"/>
          </p:nvPr>
        </p:nvSpPr>
        <p:spPr>
          <a:xfrm>
            <a:off x="1371600" y="3886200"/>
            <a:ext cx="6400800" cy="1752600"/>
          </a:xfrm>
        </p:spPr>
        <p:txBody>
          <a:bodyPr/>
          <a:lstStyle/>
          <a:p>
            <a:pPr marL="0" indent="0" algn="ctr">
              <a:lnSpc>
                <a:spcPct val="80000"/>
              </a:lnSpc>
              <a:buFont typeface="Wingdings 2" pitchFamily="18" charset="2"/>
              <a:buNone/>
            </a:pPr>
            <a:r>
              <a:rPr lang="en-US" sz="1800" b="1" smtClean="0"/>
              <a:t>BENEFITS OF USING FLY ASH</a:t>
            </a:r>
          </a:p>
          <a:p>
            <a:pPr marL="0" indent="0" algn="ctr">
              <a:lnSpc>
                <a:spcPct val="80000"/>
              </a:lnSpc>
              <a:buFont typeface="Wingdings 2" pitchFamily="18" charset="2"/>
              <a:buNone/>
            </a:pPr>
            <a:r>
              <a:rPr lang="en-US" sz="1800" b="1" smtClean="0"/>
              <a:t>It will not be too long that we have to find PURE OPC mixes in only some museums</a:t>
            </a:r>
          </a:p>
          <a:p>
            <a:pPr marL="0" indent="0" algn="ctr">
              <a:lnSpc>
                <a:spcPct val="80000"/>
              </a:lnSpc>
              <a:buFont typeface="Wingdings 2" pitchFamily="18" charset="2"/>
              <a:buNone/>
            </a:pPr>
            <a:r>
              <a:rPr lang="en-US" sz="1800" b="1" smtClean="0"/>
              <a:t>My answer to the use of FLYASH is that we should by now have long since moved from the posture of asking “ should I use fly ash “ to being required to justify a decision not to use fly ash—(B.Mather 1982)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809092" cy="55423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1233</TotalTime>
  <Words>1537</Words>
  <Application>Microsoft Office PowerPoint</Application>
  <PresentationFormat>On-screen Show (4:3)</PresentationFormat>
  <Paragraphs>340</Paragraphs>
  <Slides>53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Trek</vt:lpstr>
      <vt:lpstr>Chart</vt:lpstr>
      <vt:lpstr>Qa/qc aspects of readymix concrete </vt:lpstr>
      <vt:lpstr>PowerPoint Presentation</vt:lpstr>
      <vt:lpstr>PowerPoint Presentation</vt:lpstr>
      <vt:lpstr>P I   G</vt:lpstr>
      <vt:lpstr>Water-cement Ratio</vt:lpstr>
      <vt:lpstr>CAPILLARIES</vt:lpstr>
      <vt:lpstr>PowerPoint Presentation</vt:lpstr>
      <vt:lpstr>PowerPoint Presentation</vt:lpstr>
      <vt:lpstr>THE FLYASH BENIFITS</vt:lpstr>
      <vt:lpstr>PowerPoint Presentation</vt:lpstr>
      <vt:lpstr>The flyash benifits</vt:lpstr>
      <vt:lpstr>PowerPoint Presentation</vt:lpstr>
      <vt:lpstr>The flyash benifits</vt:lpstr>
      <vt:lpstr>PowerPoint Presentation</vt:lpstr>
      <vt:lpstr>PowerPoint Presentation</vt:lpstr>
      <vt:lpstr>PowerPoint Presentation</vt:lpstr>
      <vt:lpstr> M60 WITH FLYASH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FORWARD CONTROL</vt:lpstr>
      <vt:lpstr>MODIFICATION OF MIX DESIGNS  PLANT MAINTAINANCE TRANSFER  AND WEIGHING EQUIPMENT </vt:lpstr>
      <vt:lpstr>PowerPoint Presentation</vt:lpstr>
      <vt:lpstr>PowerPoint Presentation</vt:lpstr>
      <vt:lpstr>PowerPoint Presentation</vt:lpstr>
      <vt:lpstr>PowerPoint Presentation</vt:lpstr>
      <vt:lpstr>Immediate control </vt:lpstr>
      <vt:lpstr>RETROSPECTIVE CONTROL</vt:lpstr>
      <vt:lpstr>CHECKS AT SITE </vt:lpstr>
      <vt:lpstr>SLUMP RANGE </vt:lpstr>
      <vt:lpstr>SLUMP MORE THAN SPEC </vt:lpstr>
      <vt:lpstr>INFORMATION TO BE PROVIDED BY PRODUCER  </vt:lpstr>
      <vt:lpstr>PowerPoint Presentation</vt:lpstr>
      <vt:lpstr>THANK YOU</vt:lpstr>
    </vt:vector>
  </TitlesOfParts>
  <Company>RMC READYMIX (INDIA)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ISSUES concerning RMC</dc:title>
  <dc:creator>V. R. KOWSHIKA</dc:creator>
  <cp:lastModifiedBy>ADMIN</cp:lastModifiedBy>
  <cp:revision>83</cp:revision>
  <dcterms:created xsi:type="dcterms:W3CDTF">2007-11-20T06:53:53Z</dcterms:created>
  <dcterms:modified xsi:type="dcterms:W3CDTF">2020-02-25T16:58:52Z</dcterms:modified>
</cp:coreProperties>
</file>